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media/image5.jpg" ContentType="image/png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56" r:id="rId5"/>
    <p:sldId id="271" r:id="rId6"/>
    <p:sldId id="341" r:id="rId7"/>
    <p:sldId id="279" r:id="rId8"/>
    <p:sldId id="281" r:id="rId9"/>
    <p:sldId id="284" r:id="rId10"/>
    <p:sldId id="342" r:id="rId11"/>
    <p:sldId id="343" r:id="rId12"/>
    <p:sldId id="280" r:id="rId13"/>
    <p:sldId id="340" r:id="rId14"/>
    <p:sldId id="334" r:id="rId15"/>
    <p:sldId id="257" r:id="rId16"/>
    <p:sldId id="260" r:id="rId17"/>
    <p:sldId id="336" r:id="rId18"/>
    <p:sldId id="3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56"/>
          </p14:sldIdLst>
        </p14:section>
        <p14:section name="Design, Morph, Annotate, Work Together, Tell Me" id="{B9B51309-D148-4332-87C2-07BE32FBCA3B}">
          <p14:sldIdLst>
            <p14:sldId id="271"/>
            <p14:sldId id="341"/>
            <p14:sldId id="279"/>
            <p14:sldId id="281"/>
            <p14:sldId id="284"/>
            <p14:sldId id="342"/>
            <p14:sldId id="343"/>
            <p14:sldId id="280"/>
            <p14:sldId id="340"/>
            <p14:sldId id="334"/>
            <p14:sldId id="257"/>
            <p14:sldId id="260"/>
            <p14:sldId id="336"/>
            <p14:sldId id="338"/>
          </p14:sldIdLst>
        </p14:section>
        <p14:section name="Untitled Section" id="{F7247893-03AA-4CD4-8CC3-A1DDA362EB97}">
          <p14:sldIdLst/>
        </p14:section>
        <p14:section name="Learn More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HP" initials="H" lastIdx="2" clrIdx="2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4FE3A-29C9-4489-B8C4-25384BD7F099}" v="16" dt="2025-03-17T08:38:45.1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241" autoAdjust="0"/>
  </p:normalViewPr>
  <p:slideViewPr>
    <p:cSldViewPr snapToGrid="0">
      <p:cViewPr varScale="1">
        <p:scale>
          <a:sx n="84" d="100"/>
          <a:sy n="84" d="100"/>
        </p:scale>
        <p:origin x="13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apugroup-my.sharepoint.com/personal/nasanbat_b_capitalgroup_mn/Documents/1.Capital/3.USAN%20SPORT/2025/MASF%20main%20file%20_2025%20BUDGET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Sheet1!$H$26:$H$30</cx:f>
        <cx:lvl ptCount="5">
          <cx:pt idx="0">Клуб татвар</cx:pt>
          <cx:pt idx="1">Гишүүн татвар</cx:pt>
          <cx:pt idx="2">Гараа орлого</cx:pt>
          <cx:pt idx="3">FINA-Support program</cx:pt>
          <cx:pt idx="4">FINA-WC</cx:pt>
        </cx:lvl>
      </cx:strDim>
      <cx:numDim type="val">
        <cx:f>Sheet1!$J$26:$J$30</cx:f>
        <cx:lvl ptCount="5" formatCode="0%">
          <cx:pt idx="0">0.04307515589104037</cx:pt>
          <cx:pt idx="1">0.12307187397440104</cx:pt>
          <cx:pt idx="2">0.29537249753856254</cx:pt>
          <cx:pt idx="3">0.42459796521168364</cx:pt>
          <cx:pt idx="4">0.11388250738431244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rgbClr val="002060"/>
                </a:solidFill>
              </a:defRPr>
            </a:pPr>
            <a:r>
              <a:rPr lang="mn-MN" sz="1400" b="0" i="0" u="none" strike="noStrike" baseline="0">
                <a:solidFill>
                  <a:srgbClr val="002060"/>
                </a:solidFill>
                <a:latin typeface="Calibri" panose="020F0502020204030204"/>
              </a:rPr>
              <a:t>ОРЛОГЫН БҮТЭЦ</a:t>
            </a:r>
            <a:endParaRPr lang="en-US" sz="1400" b="0" i="0" u="none" strike="noStrike" baseline="0">
              <a:solidFill>
                <a:srgbClr val="002060"/>
              </a:solidFill>
              <a:latin typeface="Calibri" panose="020F0502020204030204"/>
            </a:endParaRPr>
          </a:p>
        </cx:rich>
      </cx:tx>
    </cx:title>
    <cx:plotArea>
      <cx:plotAreaRegion>
        <cx:series layoutId="funnel" uniqueId="{7607BB84-8ABE-45C7-AFDB-1CBEC94574AF}">
          <cx:spPr>
            <a:solidFill>
              <a:srgbClr val="002060"/>
            </a:solidFill>
          </cx:spPr>
          <cx:dataLabels>
            <cx:txPr>
              <a:bodyPr vertOverflow="overflow" horzOverflow="overflow" wrap="square" lIns="0" tIns="0" rIns="0" bIns="0"/>
              <a:lstStyle/>
              <a:p>
                <a:pPr algn="ctr" rtl="0">
                  <a:defRPr sz="900" b="0" i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>
                  <a:solidFill>
                    <a:schemeClr val="bg1"/>
                  </a:solidFill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txPr>
          <a:bodyPr vertOverflow="overflow" horzOverflow="overflow" wrap="square" lIns="0" tIns="0" rIns="0" bIns="0"/>
          <a:lstStyle/>
          <a:p>
            <a:pPr algn="ctr" rtl="0">
              <a:defRPr sz="600" b="0" i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600">
              <a:solidFill>
                <a:srgbClr val="002060"/>
              </a:solidFill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12-27T06:46:03.23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89154-44DD-7884-5FDB-8FDFC4687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2F090-45F2-CF07-889F-444434025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4CF0C-8364-A2C9-F7D6-1B227AED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07A-5B79-4EA8-A9CB-9C1B7B0AF27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C8CC5-251D-306A-6422-7045B2B7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1EACB-A4D7-A11A-6164-D792980F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AB5A-DB7C-48E0-900F-8B821EEA0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5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D69E-E3CB-4DEB-AB8B-BC039762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BF1B-615D-EA9C-0EBB-1161EA425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B26F9-A4BE-8C79-4B4C-DFAC720D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8807A-5B79-4EA8-A9CB-9C1B7B0AF27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2C872-0C7D-1425-255A-87EB73C9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78AF3-395C-5D15-092D-06ECB6AC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8AB5A-DB7C-48E0-900F-8B821EEA0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0.png"/><Relationship Id="rId5" Type="http://schemas.microsoft.com/office/2014/relationships/chartEx" Target="../charts/chartEx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reel/74437404101934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10515600" cy="2387600"/>
          </a:xfrm>
        </p:spPr>
        <p:txBody>
          <a:bodyPr anchor="ctr" anchorCtr="0">
            <a:normAutofit/>
          </a:bodyPr>
          <a:lstStyle/>
          <a:p>
            <a:pPr algn="ctr"/>
            <a:r>
              <a:rPr lang="mn-MN" sz="3600" b="1" dirty="0">
                <a:solidFill>
                  <a:schemeClr val="bg1"/>
                </a:solidFill>
              </a:rPr>
              <a:t>МУССХ-ны Ерөнхий нарийн бичгийн дарга </a:t>
            </a:r>
            <a:br>
              <a:rPr lang="mn-MN" sz="3600" b="1" dirty="0">
                <a:solidFill>
                  <a:schemeClr val="bg1"/>
                </a:solidFill>
              </a:rPr>
            </a:br>
            <a:r>
              <a:rPr lang="mn-MN" sz="3600" b="1" dirty="0">
                <a:solidFill>
                  <a:schemeClr val="bg1"/>
                </a:solidFill>
              </a:rPr>
              <a:t>М.Энхбаатарын ажлын тайлан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55620" y="2933105"/>
            <a:ext cx="10498180" cy="113779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mn-MN" sz="24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mn-MN" sz="2400" dirty="0">
                <a:solidFill>
                  <a:schemeClr val="bg1"/>
                </a:solidFill>
                <a:latin typeface="+mj-lt"/>
              </a:rPr>
              <a:t>2024 оны 01 сарын 01 өдрөөс 12 сарын 31-ны өдөр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PowerPoint program icon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invGray">
          <a:xfrm>
            <a:off x="670216" y="5193062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65D8C6-14F8-B51A-F45A-B539A34CE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821" y="2533135"/>
            <a:ext cx="7049530" cy="1604010"/>
          </a:xfrm>
        </p:spPr>
        <p:txBody>
          <a:bodyPr>
            <a:noAutofit/>
          </a:bodyPr>
          <a:lstStyle/>
          <a:p>
            <a:r>
              <a:rPr lang="mn-MN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Жилийн тайлан</a:t>
            </a:r>
            <a:endParaRPr lang="en-GB" sz="45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mn-MN" sz="22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Санхүүгийн үр дүн</a:t>
            </a:r>
            <a:endParaRPr lang="en-GB" sz="2200" b="1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</a:t>
            </a:r>
            <a:r>
              <a:rPr lang="mn-MN" sz="3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</a:t>
            </a:r>
            <a:endParaRPr lang="en-US" sz="3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D8394-9FF4-581C-ECB4-5174782CB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60" y="59143"/>
            <a:ext cx="1731597" cy="15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7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E3DFFCE-39E9-5CC2-BE13-23FBAAF615C5}"/>
              </a:ext>
            </a:extLst>
          </p:cNvPr>
          <p:cNvGrpSpPr/>
          <p:nvPr/>
        </p:nvGrpSpPr>
        <p:grpSpPr>
          <a:xfrm>
            <a:off x="0" y="9524"/>
            <a:ext cx="12192020" cy="6838951"/>
            <a:chOff x="1514" y="0"/>
            <a:chExt cx="12193534" cy="6856718"/>
          </a:xfrm>
        </p:grpSpPr>
        <p:pic>
          <p:nvPicPr>
            <p:cNvPr id="21" name="Picture 20" descr="A picture containing water, blue, swimming">
              <a:extLst>
                <a:ext uri="{FF2B5EF4-FFF2-40B4-BE49-F238E27FC236}">
                  <a16:creationId xmlns:a16="http://schemas.microsoft.com/office/drawing/2014/main" id="{98CE0669-A0F5-07A6-09E2-806A26B37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/>
          </p:blipFill>
          <p:spPr>
            <a:xfrm>
              <a:off x="1514" y="0"/>
              <a:ext cx="12191980" cy="6856718"/>
            </a:xfrm>
            <a:prstGeom prst="rect">
              <a:avLst/>
            </a:prstGeom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F4EC6248-C974-3970-8152-D49078A4BD87}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703847"/>
              <a:ext cx="12192000" cy="615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FEE09B5-838D-E4A3-9CDE-FA94AC18B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17" y="71177"/>
              <a:ext cx="605143" cy="607232"/>
            </a:xfrm>
            <a:prstGeom prst="rect">
              <a:avLst/>
            </a:prstGeom>
          </p:spPr>
        </p:pic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675AD7-4FD5-75AE-24F3-812BB021F294}"/>
              </a:ext>
            </a:extLst>
          </p:cNvPr>
          <p:cNvCxnSpPr>
            <a:cxnSpLocks/>
          </p:cNvCxnSpPr>
          <p:nvPr/>
        </p:nvCxnSpPr>
        <p:spPr>
          <a:xfrm>
            <a:off x="3939446" y="747905"/>
            <a:ext cx="0" cy="598145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85E470A-AFAC-6E51-7631-DBD3FB60BAB2}"/>
              </a:ext>
            </a:extLst>
          </p:cNvPr>
          <p:cNvSpPr txBox="1"/>
          <p:nvPr/>
        </p:nvSpPr>
        <p:spPr>
          <a:xfrm>
            <a:off x="-227320" y="3160064"/>
            <a:ext cx="416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915" algn="just"/>
            <a:r>
              <a:rPr lang="mn-MN" sz="2000" b="1" spc="-16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Тоон үзүүлэлт</a:t>
            </a:r>
            <a:r>
              <a:rPr lang="en-US" sz="2000" b="1" spc="-16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E3A1A51-D6FB-3127-50C4-AFB390D1E879}"/>
              </a:ext>
            </a:extLst>
          </p:cNvPr>
          <p:cNvGrpSpPr/>
          <p:nvPr/>
        </p:nvGrpSpPr>
        <p:grpSpPr>
          <a:xfrm>
            <a:off x="43333" y="3571331"/>
            <a:ext cx="3342132" cy="809142"/>
            <a:chOff x="-26545" y="3847406"/>
            <a:chExt cx="3740713" cy="809142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B0D9123B-E0A1-C40C-3763-1D460D92C16C}"/>
                </a:ext>
              </a:extLst>
            </p:cNvPr>
            <p:cNvSpPr/>
            <p:nvPr/>
          </p:nvSpPr>
          <p:spPr>
            <a:xfrm>
              <a:off x="225896" y="3870237"/>
              <a:ext cx="3488272" cy="782088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65BEE6-AD29-70AC-6662-32E34DFA012F}"/>
                </a:ext>
              </a:extLst>
            </p:cNvPr>
            <p:cNvGrpSpPr/>
            <p:nvPr/>
          </p:nvGrpSpPr>
          <p:grpSpPr>
            <a:xfrm>
              <a:off x="2644350" y="3884542"/>
              <a:ext cx="954891" cy="772006"/>
              <a:chOff x="2861566" y="5768622"/>
              <a:chExt cx="948055" cy="94805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F308867-D9FC-0EBA-E5C6-A60A091117DD}"/>
                  </a:ext>
                </a:extLst>
              </p:cNvPr>
              <p:cNvGrpSpPr/>
              <p:nvPr/>
            </p:nvGrpSpPr>
            <p:grpSpPr>
              <a:xfrm>
                <a:off x="2861566" y="5768622"/>
                <a:ext cx="948055" cy="948055"/>
                <a:chOff x="2861566" y="5768622"/>
                <a:chExt cx="948055" cy="948055"/>
              </a:xfrm>
            </p:grpSpPr>
            <p:pic>
              <p:nvPicPr>
                <p:cNvPr id="15" name="object 8">
                  <a:extLst>
                    <a:ext uri="{FF2B5EF4-FFF2-40B4-BE49-F238E27FC236}">
                      <a16:creationId xmlns:a16="http://schemas.microsoft.com/office/drawing/2014/main" id="{73B5D7F1-9D21-4C5D-2412-731B3A626AE9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861566" y="5768622"/>
                  <a:ext cx="948055" cy="948055"/>
                </a:xfrm>
                <a:prstGeom prst="rect">
                  <a:avLst/>
                </a:prstGeom>
                <a:solidFill>
                  <a:srgbClr val="002060"/>
                </a:solidFill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1BC23AE-AF1C-8466-22C4-FA1C64E0C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V="1">
                  <a:off x="3287387" y="6130881"/>
                  <a:ext cx="235744" cy="112225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3D0186-0778-051B-963B-2F341C03FF5C}"/>
                  </a:ext>
                </a:extLst>
              </p:cNvPr>
              <p:cNvSpPr txBox="1"/>
              <p:nvPr/>
            </p:nvSpPr>
            <p:spPr>
              <a:xfrm>
                <a:off x="3191864" y="6061049"/>
                <a:ext cx="426790" cy="24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MNT</a:t>
                </a:r>
                <a:endParaRPr lang="en-US" sz="7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EC7A463-B3F0-0E0C-0370-3352EEC88DE0}"/>
                </a:ext>
              </a:extLst>
            </p:cNvPr>
            <p:cNvSpPr txBox="1"/>
            <p:nvPr/>
          </p:nvSpPr>
          <p:spPr>
            <a:xfrm>
              <a:off x="-26545" y="3847406"/>
              <a:ext cx="223730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altLang="ko-KR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22.4 M</a:t>
              </a:r>
              <a:endParaRPr lang="ko-KR" altLang="en-US" sz="3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3B0C56F-BEAC-AC24-80E5-042AF214206E}"/>
                </a:ext>
              </a:extLst>
            </p:cNvPr>
            <p:cNvSpPr txBox="1"/>
            <p:nvPr/>
          </p:nvSpPr>
          <p:spPr>
            <a:xfrm>
              <a:off x="-26545" y="4344548"/>
              <a:ext cx="242335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Татварын орлого</a:t>
              </a:r>
              <a:endParaRPr lang="ko-KR" altLang="en-US" sz="14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AC42F0-FB2C-6748-B558-EEF5C5A619D3}"/>
              </a:ext>
            </a:extLst>
          </p:cNvPr>
          <p:cNvGrpSpPr/>
          <p:nvPr/>
        </p:nvGrpSpPr>
        <p:grpSpPr>
          <a:xfrm>
            <a:off x="24716" y="4486913"/>
            <a:ext cx="3359498" cy="834347"/>
            <a:chOff x="-43992" y="3817978"/>
            <a:chExt cx="3758160" cy="834347"/>
          </a:xfrm>
        </p:grpSpPr>
        <p:sp>
          <p:nvSpPr>
            <p:cNvPr id="53" name="object 6">
              <a:extLst>
                <a:ext uri="{FF2B5EF4-FFF2-40B4-BE49-F238E27FC236}">
                  <a16:creationId xmlns:a16="http://schemas.microsoft.com/office/drawing/2014/main" id="{93FA7C9B-45F2-50F8-6716-D799DB89B326}"/>
                </a:ext>
              </a:extLst>
            </p:cNvPr>
            <p:cNvSpPr/>
            <p:nvPr/>
          </p:nvSpPr>
          <p:spPr>
            <a:xfrm>
              <a:off x="225896" y="3870237"/>
              <a:ext cx="3488272" cy="782088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46A9C30-D408-19E0-3221-81419D22D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2853723" y="4168557"/>
              <a:ext cx="237445" cy="9138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1FA81A-C323-7765-7168-251462DA01D8}"/>
                </a:ext>
              </a:extLst>
            </p:cNvPr>
            <p:cNvSpPr txBox="1"/>
            <p:nvPr/>
          </p:nvSpPr>
          <p:spPr>
            <a:xfrm>
              <a:off x="981" y="3817978"/>
              <a:ext cx="223730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altLang="ko-KR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73.8 M</a:t>
              </a:r>
              <a:endParaRPr lang="ko-KR" altLang="en-US" sz="3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7092D8B-DD4F-E5B1-206F-3B360121C125}"/>
                </a:ext>
              </a:extLst>
            </p:cNvPr>
            <p:cNvSpPr txBox="1"/>
            <p:nvPr/>
          </p:nvSpPr>
          <p:spPr>
            <a:xfrm>
              <a:off x="-43992" y="4337848"/>
              <a:ext cx="242335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Гарааны орлого</a:t>
              </a:r>
              <a:endParaRPr lang="ko-KR" altLang="en-US" sz="14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C2F2845D-B3D7-D0A7-81E5-F57622FA0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805684" y="5216450"/>
            <a:ext cx="171450" cy="91385"/>
          </a:xfrm>
          <a:prstGeom prst="rect">
            <a:avLst/>
          </a:prstGeom>
        </p:spPr>
      </p:pic>
      <p:pic>
        <p:nvPicPr>
          <p:cNvPr id="62" name="object 15">
            <a:extLst>
              <a:ext uri="{FF2B5EF4-FFF2-40B4-BE49-F238E27FC236}">
                <a16:creationId xmlns:a16="http://schemas.microsoft.com/office/drawing/2014/main" id="{49B17C2D-4E46-5D26-8E1F-77A40AB6639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57699" y="4480054"/>
            <a:ext cx="733589" cy="78208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1216D8D2-2785-6194-AC15-10E41AC57504}"/>
              </a:ext>
            </a:extLst>
          </p:cNvPr>
          <p:cNvGrpSpPr/>
          <p:nvPr/>
        </p:nvGrpSpPr>
        <p:grpSpPr>
          <a:xfrm>
            <a:off x="82586" y="5447712"/>
            <a:ext cx="3320245" cy="798947"/>
            <a:chOff x="-81" y="3853378"/>
            <a:chExt cx="3714249" cy="798947"/>
          </a:xfrm>
        </p:grpSpPr>
        <p:sp>
          <p:nvSpPr>
            <p:cNvPr id="68" name="object 6">
              <a:extLst>
                <a:ext uri="{FF2B5EF4-FFF2-40B4-BE49-F238E27FC236}">
                  <a16:creationId xmlns:a16="http://schemas.microsoft.com/office/drawing/2014/main" id="{653F0CF7-4780-E11E-066E-94D8572C6F30}"/>
                </a:ext>
              </a:extLst>
            </p:cNvPr>
            <p:cNvSpPr/>
            <p:nvPr/>
          </p:nvSpPr>
          <p:spPr>
            <a:xfrm>
              <a:off x="225896" y="3870237"/>
              <a:ext cx="3488272" cy="782088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B57B955-59A7-6C7B-F99C-FB2EC485B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2853723" y="4168557"/>
              <a:ext cx="237445" cy="91385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659D8F6-1298-5E4E-99FB-88208E97BFAC}"/>
                </a:ext>
              </a:extLst>
            </p:cNvPr>
            <p:cNvSpPr txBox="1"/>
            <p:nvPr/>
          </p:nvSpPr>
          <p:spPr>
            <a:xfrm>
              <a:off x="-81" y="3853378"/>
              <a:ext cx="223730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altLang="ko-KR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131.2M</a:t>
              </a:r>
              <a:endParaRPr lang="ko-KR" altLang="en-US" sz="3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F839895-5AAE-74E7-A709-D5F83F70DBEC}"/>
                </a:ext>
              </a:extLst>
            </p:cNvPr>
            <p:cNvSpPr txBox="1"/>
            <p:nvPr/>
          </p:nvSpPr>
          <p:spPr>
            <a:xfrm>
              <a:off x="229546" y="4325278"/>
              <a:ext cx="242335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Хандив, тусламж	</a:t>
              </a:r>
              <a:endParaRPr lang="ko-KR" altLang="en-US" sz="14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DCCE4AE-4513-9FC5-6F30-22D84365CC6B}"/>
              </a:ext>
            </a:extLst>
          </p:cNvPr>
          <p:cNvSpPr txBox="1"/>
          <p:nvPr/>
        </p:nvSpPr>
        <p:spPr>
          <a:xfrm>
            <a:off x="2688985" y="5146576"/>
            <a:ext cx="384064" cy="2000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MNT</a:t>
            </a:r>
            <a:endParaRPr lang="en-US" sz="7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0" name="object 11">
            <a:extLst>
              <a:ext uri="{FF2B5EF4-FFF2-40B4-BE49-F238E27FC236}">
                <a16:creationId xmlns:a16="http://schemas.microsoft.com/office/drawing/2014/main" id="{5872E435-8377-9FAA-74D4-2761E609ED4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96259" y="5399615"/>
            <a:ext cx="899318" cy="919641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0A8C99C-628E-FF2B-FAE5-17825ACC72F1}"/>
              </a:ext>
            </a:extLst>
          </p:cNvPr>
          <p:cNvCxnSpPr>
            <a:cxnSpLocks/>
          </p:cNvCxnSpPr>
          <p:nvPr/>
        </p:nvCxnSpPr>
        <p:spPr>
          <a:xfrm>
            <a:off x="4106346" y="3624988"/>
            <a:ext cx="8085654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object 2">
            <a:extLst>
              <a:ext uri="{FF2B5EF4-FFF2-40B4-BE49-F238E27FC236}">
                <a16:creationId xmlns:a16="http://schemas.microsoft.com/office/drawing/2014/main" id="{B5A4FF8A-1CCA-B859-92BA-71B411B5D934}"/>
              </a:ext>
            </a:extLst>
          </p:cNvPr>
          <p:cNvSpPr txBox="1"/>
          <p:nvPr/>
        </p:nvSpPr>
        <p:spPr>
          <a:xfrm>
            <a:off x="9341885" y="150718"/>
            <a:ext cx="2702511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МУССХолбоо НҮТББ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en-GB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CAD6D528-5E21-8105-78CD-360CCB54C804}"/>
              </a:ext>
            </a:extLst>
          </p:cNvPr>
          <p:cNvSpPr txBox="1"/>
          <p:nvPr/>
        </p:nvSpPr>
        <p:spPr>
          <a:xfrm>
            <a:off x="13170" y="742497"/>
            <a:ext cx="3881518" cy="2469223"/>
          </a:xfrm>
          <a:prstGeom prst="rect">
            <a:avLst/>
          </a:prstGeom>
        </p:spPr>
        <p:txBody>
          <a:bodyPr vert="horz" wrap="square" lIns="0" tIns="12700" rIns="0" bIns="0" rtlCol="0"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mn-MN" sz="1200" b="1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Санхүүгийн мэдээлэл, </a:t>
            </a:r>
            <a:r>
              <a:rPr lang="mn-MN" sz="12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Төлөвлөгөө-Гүйцэтгэл</a:t>
            </a:r>
            <a:endParaRPr lang="mn-MN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79425" marR="5080" indent="-285750" algn="just">
              <a:lnSpc>
                <a:spcPct val="104900"/>
              </a:lnSpc>
              <a:spcBef>
                <a:spcPts val="765"/>
              </a:spcBef>
              <a:buFont typeface="Arial" panose="020B0604020202020204" pitchFamily="34" charset="0"/>
              <a:buChar char="•"/>
            </a:pP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Холбооны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зүгээс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олон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улсын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тэмцээнд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оролцох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тамирчдын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нислэг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болон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буудлын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тооцоог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баг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тамирчдаас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цуглуулан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авч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нэгдсэн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байдлаар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захиалга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хийсэн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тус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дүнг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төлөвлөгөөтэй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зэрэгцүүлэх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үүднээс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цэвэрлэж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харуулсан</a:t>
            </a:r>
            <a:r>
              <a:rPr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болно</a:t>
            </a:r>
            <a:r>
              <a:rPr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12BBA1-67D0-3857-7D5F-B6CA2DE601E6}"/>
              </a:ext>
            </a:extLst>
          </p:cNvPr>
          <p:cNvSpPr/>
          <p:nvPr/>
        </p:nvSpPr>
        <p:spPr>
          <a:xfrm>
            <a:off x="8075171" y="1156102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5FAAB8-D36A-CE9B-02F1-B038FB877E9C}"/>
              </a:ext>
            </a:extLst>
          </p:cNvPr>
          <p:cNvSpPr/>
          <p:nvPr/>
        </p:nvSpPr>
        <p:spPr>
          <a:xfrm>
            <a:off x="8030287" y="1654830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3A5CDA-23F0-1013-3F7D-E0AF679B8760}"/>
              </a:ext>
            </a:extLst>
          </p:cNvPr>
          <p:cNvSpPr txBox="1"/>
          <p:nvPr/>
        </p:nvSpPr>
        <p:spPr>
          <a:xfrm>
            <a:off x="3902823" y="625990"/>
            <a:ext cx="481357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n-MN" sz="12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ОРЛОГЫН ТАЙЛАНГИЙН ТӨСӨВ, ГҮЙЦЭТГЭЛ</a:t>
            </a:r>
            <a:endParaRPr lang="en-IN" sz="10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C5E62D-257D-0565-3787-ABD816123F12}"/>
              </a:ext>
            </a:extLst>
          </p:cNvPr>
          <p:cNvSpPr/>
          <p:nvPr/>
        </p:nvSpPr>
        <p:spPr>
          <a:xfrm>
            <a:off x="8054350" y="2208276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322F21-B89A-EFE9-D831-1E6B58DC8A64}"/>
              </a:ext>
            </a:extLst>
          </p:cNvPr>
          <p:cNvSpPr/>
          <p:nvPr/>
        </p:nvSpPr>
        <p:spPr>
          <a:xfrm>
            <a:off x="8054313" y="1334611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9B9357-427C-4DBD-E45C-4110FB089DF1}"/>
              </a:ext>
            </a:extLst>
          </p:cNvPr>
          <p:cNvSpPr txBox="1"/>
          <p:nvPr/>
        </p:nvSpPr>
        <p:spPr>
          <a:xfrm flipH="1">
            <a:off x="8976209" y="1098154"/>
            <a:ext cx="2722101" cy="215444"/>
          </a:xfrm>
          <a:prstGeom prst="accentCallout1">
            <a:avLst>
              <a:gd name="adj1" fmla="val 33349"/>
              <a:gd name="adj2" fmla="val 100864"/>
              <a:gd name="adj3" fmla="val 62199"/>
              <a:gd name="adj4" fmla="val 112376"/>
            </a:avLst>
          </a:prstGeom>
          <a:ln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GB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</a:t>
            </a:r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3 клуб, 5 байгууллага, 400 тамирчин татвар төлсөн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061479A-D321-A9B2-CA21-869C2089A17A}"/>
              </a:ext>
            </a:extLst>
          </p:cNvPr>
          <p:cNvSpPr txBox="1"/>
          <p:nvPr/>
        </p:nvSpPr>
        <p:spPr>
          <a:xfrm flipH="1">
            <a:off x="8976209" y="1410563"/>
            <a:ext cx="3100587" cy="338554"/>
          </a:xfrm>
          <a:prstGeom prst="accentCallout1">
            <a:avLst>
              <a:gd name="adj1" fmla="val 33349"/>
              <a:gd name="adj2" fmla="val 100864"/>
              <a:gd name="adj3" fmla="val 6550"/>
              <a:gd name="adj4" fmla="val 110831"/>
            </a:avLst>
          </a:prstGeom>
          <a:ln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Гишүүдийн татвар, гарааны мөнгөтэй цуг төлөгдсөн байх магадлалтай</a:t>
            </a:r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004A0-99DE-EBA7-2539-8FC8174AC1E4}"/>
              </a:ext>
            </a:extLst>
          </p:cNvPr>
          <p:cNvSpPr txBox="1"/>
          <p:nvPr/>
        </p:nvSpPr>
        <p:spPr>
          <a:xfrm>
            <a:off x="3991961" y="3616580"/>
            <a:ext cx="481357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n-MN" sz="12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МӨНГӨН УРСГАЛЫН ТӨСӨВ, ГҮЙЦЭТГЭЛ</a:t>
            </a:r>
            <a:endParaRPr lang="en-IN" sz="10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B49C6F-0E94-F72A-C8F3-E7C38D677D0E}"/>
              </a:ext>
            </a:extLst>
          </p:cNvPr>
          <p:cNvSpPr/>
          <p:nvPr/>
        </p:nvSpPr>
        <p:spPr>
          <a:xfrm>
            <a:off x="8088446" y="4007382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84942B-A2DD-2659-3EF8-1CE89C1C72A5}"/>
              </a:ext>
            </a:extLst>
          </p:cNvPr>
          <p:cNvSpPr/>
          <p:nvPr/>
        </p:nvSpPr>
        <p:spPr>
          <a:xfrm>
            <a:off x="8067415" y="5486240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82C85F-7BA3-7989-A059-1871FA961241}"/>
              </a:ext>
            </a:extLst>
          </p:cNvPr>
          <p:cNvSpPr txBox="1"/>
          <p:nvPr/>
        </p:nvSpPr>
        <p:spPr>
          <a:xfrm flipH="1">
            <a:off x="8921381" y="3881499"/>
            <a:ext cx="3227285" cy="338554"/>
          </a:xfrm>
          <a:prstGeom prst="wedgeRectCallout">
            <a:avLst>
              <a:gd name="adj1" fmla="val 55546"/>
              <a:gd name="adj2" fmla="val 14531"/>
            </a:avLst>
          </a:prstGeom>
          <a:ln w="3175"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GB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Т</a:t>
            </a:r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амирчдын тоо нэмэгдсэнтэй холбоотой нийт орлого нэмэгдсэн</a:t>
            </a:r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D32EE0-B546-E118-0F2A-FF116911D82C}"/>
              </a:ext>
            </a:extLst>
          </p:cNvPr>
          <p:cNvSpPr txBox="1"/>
          <p:nvPr/>
        </p:nvSpPr>
        <p:spPr>
          <a:xfrm flipH="1">
            <a:off x="8862542" y="2051466"/>
            <a:ext cx="3289326" cy="338554"/>
          </a:xfrm>
          <a:prstGeom prst="wedgeRectCallout">
            <a:avLst>
              <a:gd name="adj1" fmla="val 51569"/>
              <a:gd name="adj2" fmla="val 5928"/>
            </a:avLst>
          </a:prstGeom>
          <a:ln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Орон нутагт хийж буй тэмцээний буудал, замын зардал, шүүгчдийн орон тоо нэмэгдсэн, нэмж амралтын зал түрээслэсэн</a:t>
            </a:r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DAF89D-90D1-5E88-7B66-4FF721C43F97}"/>
              </a:ext>
            </a:extLst>
          </p:cNvPr>
          <p:cNvGraphicFramePr>
            <a:graphicFrameLocks noGrp="1"/>
          </p:cNvGraphicFramePr>
          <p:nvPr/>
        </p:nvGraphicFramePr>
        <p:xfrm>
          <a:off x="4065293" y="845999"/>
          <a:ext cx="4548624" cy="2519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7559">
                  <a:extLst>
                    <a:ext uri="{9D8B030D-6E8A-4147-A177-3AD203B41FA5}">
                      <a16:colId xmlns:a16="http://schemas.microsoft.com/office/drawing/2014/main" val="4216045460"/>
                    </a:ext>
                  </a:extLst>
                </a:gridCol>
                <a:gridCol w="922996">
                  <a:extLst>
                    <a:ext uri="{9D8B030D-6E8A-4147-A177-3AD203B41FA5}">
                      <a16:colId xmlns:a16="http://schemas.microsoft.com/office/drawing/2014/main" val="1806386816"/>
                    </a:ext>
                  </a:extLst>
                </a:gridCol>
                <a:gridCol w="1033770">
                  <a:extLst>
                    <a:ext uri="{9D8B030D-6E8A-4147-A177-3AD203B41FA5}">
                      <a16:colId xmlns:a16="http://schemas.microsoft.com/office/drawing/2014/main" val="2615123081"/>
                    </a:ext>
                  </a:extLst>
                </a:gridCol>
                <a:gridCol w="524299">
                  <a:extLst>
                    <a:ext uri="{9D8B030D-6E8A-4147-A177-3AD203B41FA5}">
                      <a16:colId xmlns:a16="http://schemas.microsoft.com/office/drawing/2014/main" val="2732856089"/>
                    </a:ext>
                  </a:extLst>
                </a:gridCol>
              </a:tblGrid>
              <a:tr h="151653"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Үзүүлэлт</a:t>
                      </a:r>
                      <a:endParaRPr lang="mn-MN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төл</a:t>
                      </a:r>
                      <a:endParaRPr lang="mn-MN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гүйц</a:t>
                      </a:r>
                      <a:endParaRPr lang="mn-MN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Өөрчлөлт</a:t>
                      </a:r>
                      <a:endParaRPr lang="mn-MN" sz="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077586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Орлого</a:t>
                      </a:r>
                      <a:endParaRPr lang="mn-MN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03037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Гишүүдийн татвар 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30,500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22,360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   8,140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956815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Гарааны төлбөр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57,000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73,853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16,853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810591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FINA </a:t>
                      </a:r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хандив тусламж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137,648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131,287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   6,361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978154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r" fontAlgn="b"/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Нийт орлого</a:t>
                      </a:r>
                      <a:endParaRPr lang="mn-MN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225,148 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227,500 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2</a:t>
                      </a:r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,352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663311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Зардал</a:t>
                      </a:r>
                      <a:endParaRPr lang="mn-MN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690782"/>
                  </a:ext>
                </a:extLst>
              </a:tr>
              <a:tr h="1876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Дотоод</a:t>
                      </a:r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тэмцээний зардал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113,624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125,209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11,586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515847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Гадаад тэмцээний зардал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25,000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19,782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   5,218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083079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Үйл ажиллагааны  зардал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46,626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43,792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   2,834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95062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Зөвлөлүүдийн зардал</a:t>
                      </a:r>
                      <a:endParaRPr lang="mn-MN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12,000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7,500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   4,500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268440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Элэгдлийн зардал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9,504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12,055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2,551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246555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r" fontAlgn="b"/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Нийт зардал</a:t>
                      </a:r>
                      <a:endParaRPr lang="mn-MN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206,754 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208,338 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1,584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891389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Бусад олз гарз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489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          7,861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896740"/>
                  </a:ext>
                </a:extLst>
              </a:tr>
              <a:tr h="166819">
                <a:tc>
                  <a:txBody>
                    <a:bodyPr/>
                    <a:lstStyle/>
                    <a:p>
                      <a:pPr algn="r" fontAlgn="b"/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Үр дүн</a:t>
                      </a:r>
                      <a:endParaRPr lang="mn-MN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</a:t>
                      </a:r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18,395</a:t>
                      </a:r>
                      <a:r>
                        <a:rPr lang="en-US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11,302 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 </a:t>
                      </a:r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7,093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988782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F46480-6ADA-D208-90D3-EAAC78AB6C26}"/>
              </a:ext>
            </a:extLst>
          </p:cNvPr>
          <p:cNvCxnSpPr>
            <a:cxnSpLocks/>
            <a:endCxn id="35" idx="4"/>
          </p:cNvCxnSpPr>
          <p:nvPr/>
        </p:nvCxnSpPr>
        <p:spPr>
          <a:xfrm flipV="1">
            <a:off x="8632899" y="2240812"/>
            <a:ext cx="178033" cy="37581"/>
          </a:xfrm>
          <a:prstGeom prst="line">
            <a:avLst/>
          </a:prstGeom>
          <a:ln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962DECE4-BFCB-BD37-9A36-19BD6BDAA68E}"/>
              </a:ext>
            </a:extLst>
          </p:cNvPr>
          <p:cNvSpPr/>
          <p:nvPr/>
        </p:nvSpPr>
        <p:spPr>
          <a:xfrm>
            <a:off x="8088446" y="2710851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4E85A9-7A8C-4008-3C96-16514A6D2E11}"/>
              </a:ext>
            </a:extLst>
          </p:cNvPr>
          <p:cNvSpPr txBox="1"/>
          <p:nvPr/>
        </p:nvSpPr>
        <p:spPr>
          <a:xfrm flipH="1">
            <a:off x="8880202" y="2561407"/>
            <a:ext cx="3270131" cy="215444"/>
          </a:xfrm>
          <a:prstGeom prst="wedgeRectCallout">
            <a:avLst>
              <a:gd name="adj1" fmla="val 51569"/>
              <a:gd name="adj2" fmla="val 5928"/>
            </a:avLst>
          </a:prstGeom>
          <a:ln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Ёс зүйн зөвлөл 3,0 сая, Тамирчидын зөвлөл 1,5 сая хэрэглээгүй</a:t>
            </a:r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4F46875-8820-AC47-CF1D-6C4A37137246}"/>
              </a:ext>
            </a:extLst>
          </p:cNvPr>
          <p:cNvCxnSpPr>
            <a:cxnSpLocks/>
            <a:endCxn id="45" idx="4"/>
          </p:cNvCxnSpPr>
          <p:nvPr/>
        </p:nvCxnSpPr>
        <p:spPr>
          <a:xfrm flipV="1">
            <a:off x="8658043" y="2681901"/>
            <a:ext cx="170851" cy="94950"/>
          </a:xfrm>
          <a:prstGeom prst="line">
            <a:avLst/>
          </a:prstGeom>
          <a:ln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A4AA662A-44D1-9315-D61E-B2A809D4DFE2}"/>
              </a:ext>
            </a:extLst>
          </p:cNvPr>
          <p:cNvSpPr/>
          <p:nvPr/>
        </p:nvSpPr>
        <p:spPr>
          <a:xfrm>
            <a:off x="7359602" y="3205540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01174C-6C2F-A882-B4FC-827C01AF2B17}"/>
              </a:ext>
            </a:extLst>
          </p:cNvPr>
          <p:cNvSpPr txBox="1"/>
          <p:nvPr/>
        </p:nvSpPr>
        <p:spPr>
          <a:xfrm flipH="1">
            <a:off x="8902674" y="3047812"/>
            <a:ext cx="3247659" cy="215444"/>
          </a:xfrm>
          <a:prstGeom prst="wedgeRectCallout">
            <a:avLst>
              <a:gd name="adj1" fmla="val 51569"/>
              <a:gd name="adj2" fmla="val 5928"/>
            </a:avLst>
          </a:prstGeom>
          <a:ln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Оны тамирчин арга хэмжээний зардал</a:t>
            </a:r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A98D600-CD58-F55D-DA82-EF5A8F62E53E}"/>
              </a:ext>
            </a:extLst>
          </p:cNvPr>
          <p:cNvCxnSpPr>
            <a:cxnSpLocks/>
            <a:endCxn id="54" idx="4"/>
          </p:cNvCxnSpPr>
          <p:nvPr/>
        </p:nvCxnSpPr>
        <p:spPr>
          <a:xfrm flipV="1">
            <a:off x="7962034" y="3168306"/>
            <a:ext cx="889684" cy="56819"/>
          </a:xfrm>
          <a:prstGeom prst="line">
            <a:avLst/>
          </a:prstGeom>
          <a:ln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C0DF6A81-AE90-7A27-18B7-54E42CB11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06989"/>
              </p:ext>
            </p:extLst>
          </p:nvPr>
        </p:nvGraphicFramePr>
        <p:xfrm>
          <a:off x="4028083" y="3843081"/>
          <a:ext cx="4504723" cy="26953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7225">
                  <a:extLst>
                    <a:ext uri="{9D8B030D-6E8A-4147-A177-3AD203B41FA5}">
                      <a16:colId xmlns:a16="http://schemas.microsoft.com/office/drawing/2014/main" val="3211566273"/>
                    </a:ext>
                  </a:extLst>
                </a:gridCol>
                <a:gridCol w="796016">
                  <a:extLst>
                    <a:ext uri="{9D8B030D-6E8A-4147-A177-3AD203B41FA5}">
                      <a16:colId xmlns:a16="http://schemas.microsoft.com/office/drawing/2014/main" val="3200879647"/>
                    </a:ext>
                  </a:extLst>
                </a:gridCol>
                <a:gridCol w="983573">
                  <a:extLst>
                    <a:ext uri="{9D8B030D-6E8A-4147-A177-3AD203B41FA5}">
                      <a16:colId xmlns:a16="http://schemas.microsoft.com/office/drawing/2014/main" val="1929968717"/>
                    </a:ext>
                  </a:extLst>
                </a:gridCol>
                <a:gridCol w="837909">
                  <a:extLst>
                    <a:ext uri="{9D8B030D-6E8A-4147-A177-3AD203B41FA5}">
                      <a16:colId xmlns:a16="http://schemas.microsoft.com/office/drawing/2014/main" val="2649062631"/>
                    </a:ext>
                  </a:extLst>
                </a:gridCol>
              </a:tblGrid>
              <a:tr h="157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Үзүүлэлт</a:t>
                      </a:r>
                      <a:endParaRPr lang="mn-MN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plan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Act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500" u="none" strike="noStrike" dirty="0">
                          <a:solidFill>
                            <a:schemeClr val="bg1"/>
                          </a:solidFill>
                          <a:effectLst/>
                        </a:rPr>
                        <a:t>Өөрчлөлт</a:t>
                      </a:r>
                      <a:endParaRPr lang="mn-MN" sz="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556338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Татвар, хөтөлбөр орлого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87,500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96,263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8,763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5500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796403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Хандив, тусламж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137,648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134,825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-2,823</a:t>
                      </a:r>
                    </a:p>
                  </a:txBody>
                  <a:tcPr marL="0" marR="857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078346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Нийт орлого</a:t>
                      </a:r>
                      <a:endParaRPr lang="mn-MN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225,148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231,088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n-MN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5,940</a:t>
                      </a:r>
                    </a:p>
                  </a:txBody>
                  <a:tcPr marL="0" marR="857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352211"/>
                  </a:ext>
                </a:extLst>
              </a:tr>
              <a:tr h="23129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Тэмцээн, Ү/а зардалд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165,000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168,844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-3,844</a:t>
                      </a:r>
                    </a:p>
                  </a:txBody>
                  <a:tcPr marL="0" marR="857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458834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Ажилчдад төлсөн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18,000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18,000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5500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826442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Төлсөн НДШ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2,250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4,320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-2,070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5500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934890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Зөвлөлийн зардал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12,000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7,500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4,500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5500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190978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Төлсөн татвар</a:t>
                      </a:r>
                      <a:endParaRPr lang="mn-MN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2,629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-1,036</a:t>
                      </a:r>
                      <a:endParaRPr lang="en-US" sz="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5500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607763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Худалдан авсан хөрөнгө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18,776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-18,776</a:t>
                      </a:r>
                      <a:endParaRPr lang="en-US" sz="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5500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711379"/>
                  </a:ext>
                </a:extLst>
              </a:tr>
              <a:tr h="196938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Нийт зардал</a:t>
                      </a:r>
                      <a:endParaRPr lang="mn-MN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198,250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220,069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370</a:t>
                      </a:r>
                    </a:p>
                  </a:txBody>
                  <a:tcPr marL="0" marR="857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337408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Хүүний орлого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1,285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5500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826251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Цэвэр мөнгөн гүйлгээ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26,899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12,303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14,595</a:t>
                      </a:r>
                    </a:p>
                  </a:txBody>
                  <a:tcPr marL="0" marR="857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935355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Эхний үлдэгдэл</a:t>
                      </a:r>
                      <a:endParaRPr lang="mn-MN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85,396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mn-MN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85,396 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92213"/>
                  </a:ext>
                </a:extLst>
              </a:tr>
              <a:tr h="17578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11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Эцсийн үлдэгдэл</a:t>
                      </a:r>
                      <a:endParaRPr lang="mn-MN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002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112,295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            97,699 </a:t>
                      </a:r>
                    </a:p>
                  </a:txBody>
                  <a:tcPr marL="0" marR="857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14,595</a:t>
                      </a:r>
                    </a:p>
                  </a:txBody>
                  <a:tcPr marL="0" marR="8572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29584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D312329-4E02-14D0-140B-8DC167040F4A}"/>
              </a:ext>
            </a:extLst>
          </p:cNvPr>
          <p:cNvSpPr txBox="1"/>
          <p:nvPr/>
        </p:nvSpPr>
        <p:spPr>
          <a:xfrm flipH="1">
            <a:off x="8921381" y="5236974"/>
            <a:ext cx="3227285" cy="338554"/>
          </a:xfrm>
          <a:prstGeom prst="wedgeRectCallout">
            <a:avLst>
              <a:gd name="adj1" fmla="val 55162"/>
              <a:gd name="adj2" fmla="val 45556"/>
            </a:avLst>
          </a:prstGeom>
          <a:ln w="3175"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GB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О</a:t>
            </a:r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ффисын өрөөнд хурлын, ажлын ширээ, мөн тэмцээний үед ашигдах 75 инч дэлгэц, принтер авсан.</a:t>
            </a:r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D1B21-6D79-1FAB-8135-9F6F8459AC3D}"/>
              </a:ext>
            </a:extLst>
          </p:cNvPr>
          <p:cNvSpPr txBox="1"/>
          <p:nvPr/>
        </p:nvSpPr>
        <p:spPr>
          <a:xfrm flipH="1">
            <a:off x="8921380" y="4511339"/>
            <a:ext cx="3227285" cy="215444"/>
          </a:xfrm>
          <a:prstGeom prst="wedgeRectCallout">
            <a:avLst>
              <a:gd name="adj1" fmla="val 54588"/>
              <a:gd name="adj2" fmla="val 2017"/>
            </a:avLst>
          </a:prstGeom>
          <a:ln w="3175"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Орон нутгийн томилолтын зардал,  зал нэмж түрээслэсэн.</a:t>
            </a:r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F328D69-756A-04AB-4EB4-0C34DFF35D8C}"/>
              </a:ext>
            </a:extLst>
          </p:cNvPr>
          <p:cNvSpPr/>
          <p:nvPr/>
        </p:nvSpPr>
        <p:spPr>
          <a:xfrm>
            <a:off x="8059673" y="4543929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33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7F09265-19C6-EDCF-7A30-870E6A17DD59}"/>
              </a:ext>
            </a:extLst>
          </p:cNvPr>
          <p:cNvGrpSpPr/>
          <p:nvPr/>
        </p:nvGrpSpPr>
        <p:grpSpPr>
          <a:xfrm>
            <a:off x="0" y="-105020"/>
            <a:ext cx="12193514" cy="6838951"/>
            <a:chOff x="20" y="1282"/>
            <a:chExt cx="12195028" cy="6856718"/>
          </a:xfrm>
        </p:grpSpPr>
        <p:pic>
          <p:nvPicPr>
            <p:cNvPr id="4" name="Picture 3" descr="A picture containing water, blue, swimming">
              <a:extLst>
                <a:ext uri="{FF2B5EF4-FFF2-40B4-BE49-F238E27FC236}">
                  <a16:creationId xmlns:a16="http://schemas.microsoft.com/office/drawing/2014/main" id="{CBE10673-9B3D-2E2F-4FCF-E4DA3B7A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10BFA1BB-B142-E1A6-C43B-0BC81FB5D3BE}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703847"/>
              <a:ext cx="12192000" cy="615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04D22E-CF94-4ABE-0303-F0995BE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17" y="25438"/>
              <a:ext cx="650725" cy="652972"/>
            </a:xfrm>
            <a:prstGeom prst="rect">
              <a:avLst/>
            </a:prstGeom>
          </p:spPr>
        </p:pic>
      </p:grpSp>
      <p:sp>
        <p:nvSpPr>
          <p:cNvPr id="94" name="object 2">
            <a:extLst>
              <a:ext uri="{FF2B5EF4-FFF2-40B4-BE49-F238E27FC236}">
                <a16:creationId xmlns:a16="http://schemas.microsoft.com/office/drawing/2014/main" id="{B5A4FF8A-1CCA-B859-92BA-71B411B5D934}"/>
              </a:ext>
            </a:extLst>
          </p:cNvPr>
          <p:cNvSpPr txBox="1"/>
          <p:nvPr/>
        </p:nvSpPr>
        <p:spPr>
          <a:xfrm>
            <a:off x="9075420" y="124069"/>
            <a:ext cx="2702511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МУССХолбоо ТББ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endParaRPr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object 5">
            <a:extLst>
              <a:ext uri="{FF2B5EF4-FFF2-40B4-BE49-F238E27FC236}">
                <a16:creationId xmlns:a16="http://schemas.microsoft.com/office/drawing/2014/main" id="{2178A060-BA6E-E833-6E2D-055EF0F132DF}"/>
              </a:ext>
            </a:extLst>
          </p:cNvPr>
          <p:cNvSpPr txBox="1"/>
          <p:nvPr/>
        </p:nvSpPr>
        <p:spPr>
          <a:xfrm>
            <a:off x="139645" y="764112"/>
            <a:ext cx="11721657" cy="1487487"/>
          </a:xfrm>
          <a:prstGeom prst="rect">
            <a:avLst/>
          </a:prstGeom>
        </p:spPr>
        <p:txBody>
          <a:bodyPr vert="horz" wrap="square" lIns="0" tIns="12700" rIns="0" bIns="0" rtlCol="0"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mn-MN" sz="1600" b="1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Санхүүгийн мэдээлэл, </a:t>
            </a:r>
            <a:r>
              <a:rPr lang="mn-MN" sz="160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Гүйцэтгэлийн тайлан</a:t>
            </a:r>
            <a:endParaRPr lang="mn-M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3675" marR="5080" algn="just">
              <a:lnSpc>
                <a:spcPct val="104900"/>
              </a:lnSpc>
              <a:spcBef>
                <a:spcPts val="765"/>
              </a:spcBef>
            </a:pPr>
            <a:r>
              <a:rPr lang="mn-MN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МУССХолбоо НҮТББ  нь 2024 онд </a:t>
            </a:r>
            <a:r>
              <a:rPr lang="mn-MN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11,3</a:t>
            </a:r>
            <a:r>
              <a:rPr lang="mn-MN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сая төгрөгийн ашигтай тайлагнасан ба 2023 онтой харьцуулахад ашгийн хэмжээ </a:t>
            </a:r>
            <a:r>
              <a:rPr lang="mn-MN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 сая төгрөгөөр буурсан</a:t>
            </a:r>
            <a:r>
              <a:rPr lang="mn-MN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Үүнд орлогын дүн өссөн ч залны түрээс, тэмцээний зардал өссөн, оффис түрээс түүнтэй холбоотой засварын зардал , хөрөнгийн элэгдэл, мөн оны тамирчин арга хэмжээ зохион байгуулсан зэрэг хүчин зүйлс нөлөөлсөн болно.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C90816E-ED6E-7A6B-D35B-DBAD04C7D5C1}"/>
              </a:ext>
            </a:extLst>
          </p:cNvPr>
          <p:cNvSpPr txBox="1"/>
          <p:nvPr/>
        </p:nvSpPr>
        <p:spPr>
          <a:xfrm>
            <a:off x="125485" y="2171100"/>
            <a:ext cx="342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9" indent="-171459">
              <a:buFont typeface="Wingdings" pitchFamily="2" charset="2"/>
              <a:buChar char="l"/>
            </a:pPr>
            <a:r>
              <a:rPr lang="mn-MN" altLang="ko-KR" sz="1400" b="1" dirty="0">
                <a:solidFill>
                  <a:srgbClr val="002060"/>
                </a:solidFill>
                <a:cs typeface="Arial" pitchFamily="34" charset="0"/>
              </a:rPr>
              <a:t>Санхүүгийн тайлан</a:t>
            </a:r>
            <a:r>
              <a:rPr lang="mn-MN" altLang="ko-KR" sz="1200" dirty="0">
                <a:solidFill>
                  <a:srgbClr val="002060"/>
                </a:solidFill>
                <a:cs typeface="Arial" pitchFamily="34" charset="0"/>
              </a:rPr>
              <a:t>-</a:t>
            </a:r>
            <a:r>
              <a:rPr lang="mn-MN" altLang="ko-KR" sz="1400" dirty="0">
                <a:solidFill>
                  <a:srgbClr val="002060"/>
                </a:solidFill>
                <a:cs typeface="Arial" pitchFamily="34" charset="0"/>
              </a:rPr>
              <a:t>Гүйцэтгэлээр</a:t>
            </a:r>
            <a:endParaRPr lang="ko-KR" altLang="en-US" sz="1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E5F3AAC-A2B9-C2E8-125C-6BF8AFDD9FEB}"/>
              </a:ext>
            </a:extLst>
          </p:cNvPr>
          <p:cNvSpPr txBox="1"/>
          <p:nvPr/>
        </p:nvSpPr>
        <p:spPr>
          <a:xfrm>
            <a:off x="3613915" y="2171100"/>
            <a:ext cx="392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9" indent="-171459">
              <a:buFont typeface="Wingdings" pitchFamily="2" charset="2"/>
              <a:buChar char="l"/>
            </a:pPr>
            <a:r>
              <a:rPr lang="mn-MN" altLang="ko-KR" sz="1400" b="1" dirty="0">
                <a:solidFill>
                  <a:srgbClr val="002060"/>
                </a:solidFill>
                <a:cs typeface="Arial" pitchFamily="34" charset="0"/>
              </a:rPr>
              <a:t>Орлого</a:t>
            </a:r>
            <a:r>
              <a:rPr lang="mn-MN" altLang="ko-KR" sz="1200" b="1" dirty="0">
                <a:solidFill>
                  <a:srgbClr val="002060"/>
                </a:solidFill>
                <a:cs typeface="Arial" pitchFamily="34" charset="0"/>
              </a:rPr>
              <a:t>, </a:t>
            </a:r>
            <a:r>
              <a:rPr lang="mn-MN" altLang="ko-KR" sz="1400" b="1" dirty="0">
                <a:solidFill>
                  <a:srgbClr val="002060"/>
                </a:solidFill>
                <a:cs typeface="Arial" pitchFamily="34" charset="0"/>
              </a:rPr>
              <a:t>үр дүнгийн тайлан-</a:t>
            </a:r>
            <a:r>
              <a:rPr lang="mn-MN" altLang="ko-KR" sz="1400" dirty="0">
                <a:solidFill>
                  <a:srgbClr val="002060"/>
                </a:solidFill>
                <a:cs typeface="Arial" pitchFamily="34" charset="0"/>
              </a:rPr>
              <a:t>Гүйцэтгэлээр</a:t>
            </a:r>
            <a:endParaRPr lang="ko-KR" altLang="en-US" sz="1400" b="1" dirty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601AAD1-D1BB-F616-B494-D39ABA55D4F4}"/>
              </a:ext>
            </a:extLst>
          </p:cNvPr>
          <p:cNvCxnSpPr>
            <a:cxnSpLocks/>
          </p:cNvCxnSpPr>
          <p:nvPr/>
        </p:nvCxnSpPr>
        <p:spPr>
          <a:xfrm>
            <a:off x="3639065" y="2684070"/>
            <a:ext cx="0" cy="348489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A6D0EB5-7A43-09EC-BC9C-3DD27BBB3194}"/>
              </a:ext>
            </a:extLst>
          </p:cNvPr>
          <p:cNvCxnSpPr>
            <a:cxnSpLocks/>
          </p:cNvCxnSpPr>
          <p:nvPr/>
        </p:nvCxnSpPr>
        <p:spPr>
          <a:xfrm>
            <a:off x="7618314" y="2677306"/>
            <a:ext cx="0" cy="348489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BD7D7BAC-1185-7CFA-3F13-99470478F37E}"/>
              </a:ext>
            </a:extLst>
          </p:cNvPr>
          <p:cNvSpPr txBox="1"/>
          <p:nvPr/>
        </p:nvSpPr>
        <p:spPr>
          <a:xfrm>
            <a:off x="7601203" y="2193400"/>
            <a:ext cx="4441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9" indent="-171459">
              <a:buFont typeface="Wingdings" pitchFamily="2" charset="2"/>
              <a:buChar char="l"/>
            </a:pPr>
            <a:r>
              <a:rPr lang="mn-MN" altLang="ko-KR" sz="1400" b="1" dirty="0">
                <a:solidFill>
                  <a:srgbClr val="002060"/>
                </a:solidFill>
                <a:cs typeface="Arial" pitchFamily="34" charset="0"/>
              </a:rPr>
              <a:t>Мөнгөн гүйлгээ-</a:t>
            </a:r>
            <a:r>
              <a:rPr lang="mn-MN" altLang="ko-KR" sz="1400" dirty="0">
                <a:solidFill>
                  <a:srgbClr val="002060"/>
                </a:solidFill>
                <a:cs typeface="Arial" pitchFamily="34" charset="0"/>
              </a:rPr>
              <a:t>Гүйцэтгэлээр</a:t>
            </a:r>
            <a:endParaRPr lang="ko-KR" altLang="en-US" sz="1400" b="1" dirty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D61284-7586-B9BE-B1E9-6BF42ED34144}"/>
              </a:ext>
            </a:extLst>
          </p:cNvPr>
          <p:cNvGraphicFramePr>
            <a:graphicFrameLocks noGrp="1"/>
          </p:cNvGraphicFramePr>
          <p:nvPr/>
        </p:nvGraphicFramePr>
        <p:xfrm>
          <a:off x="125486" y="2501177"/>
          <a:ext cx="3421819" cy="3084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476">
                  <a:extLst>
                    <a:ext uri="{9D8B030D-6E8A-4147-A177-3AD203B41FA5}">
                      <a16:colId xmlns:a16="http://schemas.microsoft.com/office/drawing/2014/main" val="3050041956"/>
                    </a:ext>
                  </a:extLst>
                </a:gridCol>
                <a:gridCol w="677433">
                  <a:extLst>
                    <a:ext uri="{9D8B030D-6E8A-4147-A177-3AD203B41FA5}">
                      <a16:colId xmlns:a16="http://schemas.microsoft.com/office/drawing/2014/main" val="2185597620"/>
                    </a:ext>
                  </a:extLst>
                </a:gridCol>
                <a:gridCol w="558450">
                  <a:extLst>
                    <a:ext uri="{9D8B030D-6E8A-4147-A177-3AD203B41FA5}">
                      <a16:colId xmlns:a16="http://schemas.microsoft.com/office/drawing/2014/main" val="897471028"/>
                    </a:ext>
                  </a:extLst>
                </a:gridCol>
                <a:gridCol w="570460">
                  <a:extLst>
                    <a:ext uri="{9D8B030D-6E8A-4147-A177-3AD203B41FA5}">
                      <a16:colId xmlns:a16="http://schemas.microsoft.com/office/drawing/2014/main" val="1816688177"/>
                    </a:ext>
                  </a:extLst>
                </a:gridCol>
              </a:tblGrid>
              <a:tr h="142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000" b="1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Үзүүлэлт</a:t>
                      </a: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900" b="1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Өөрчлөлт</a:t>
                      </a: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371226"/>
                  </a:ext>
                </a:extLst>
              </a:tr>
              <a:tr h="25623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Мөнгөн хөрөнгө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85,397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97,699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12,302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987697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Авлага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25,350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19,753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(5,597</a:t>
                      </a:r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159843"/>
                  </a:ext>
                </a:extLst>
              </a:tr>
              <a:tr h="25623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Урьдчилж төлсөн зардал/тооцоо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20,069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20,069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532882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Эргэлтийн хөрөнгийн дүн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130,816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137,521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6,705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909021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Үндсэн хөрөнгө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96,648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115,424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18,776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302139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Хуримтлагдсан элэгдэл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46,194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58,249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12,055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877832"/>
                  </a:ext>
                </a:extLst>
              </a:tr>
              <a:tr h="16431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Эргэлтийн бус хөрөнгийн дүн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50,454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57,176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6,722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433809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Нийт хөрөнгийн дүн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181,270 </a:t>
                      </a:r>
                      <a:endParaRPr lang="en-US" sz="1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194,696 </a:t>
                      </a:r>
                      <a:endParaRPr lang="en-US" sz="1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13,427 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692185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Дансны өглөг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3,386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3,386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40976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Цалингийн өглөг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(0)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854412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Татвар, хураамжийн өглөг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1,109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3,234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2,125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183946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Бусад өглөг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(0)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156136"/>
                  </a:ext>
                </a:extLst>
              </a:tr>
              <a:tr h="25623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Богино хугацаат өглөгийн дүн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4,495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6,620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2,125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34067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Өр төлбөрийн нийт дүн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4,495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6,620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2,125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233196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Хуримтлагдсан үр дүн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176,775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188,076 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11,302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375614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Цэвэр хөрөнгийн дүн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176,775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002060"/>
                          </a:solidFill>
                          <a:effectLst/>
                        </a:rPr>
                        <a:t>188,076 </a:t>
                      </a:r>
                      <a:endParaRPr lang="en-US" sz="1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11,302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172013"/>
                  </a:ext>
                </a:extLst>
              </a:tr>
              <a:tr h="142353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Нийт эх үүсвэр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181,270 </a:t>
                      </a:r>
                      <a:endParaRPr lang="en-US" sz="1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194,696 </a:t>
                      </a:r>
                      <a:endParaRPr lang="en-US" sz="10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13,427 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574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6AF6339-A7FF-F738-B4F8-A6E4D150B486}"/>
              </a:ext>
            </a:extLst>
          </p:cNvPr>
          <p:cNvGraphicFramePr>
            <a:graphicFrameLocks noGrp="1"/>
          </p:cNvGraphicFramePr>
          <p:nvPr/>
        </p:nvGraphicFramePr>
        <p:xfrm>
          <a:off x="3727344" y="2473060"/>
          <a:ext cx="3816216" cy="3872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9725">
                  <a:extLst>
                    <a:ext uri="{9D8B030D-6E8A-4147-A177-3AD203B41FA5}">
                      <a16:colId xmlns:a16="http://schemas.microsoft.com/office/drawing/2014/main" val="1903455098"/>
                    </a:ext>
                  </a:extLst>
                </a:gridCol>
                <a:gridCol w="574765">
                  <a:extLst>
                    <a:ext uri="{9D8B030D-6E8A-4147-A177-3AD203B41FA5}">
                      <a16:colId xmlns:a16="http://schemas.microsoft.com/office/drawing/2014/main" val="993408521"/>
                    </a:ext>
                  </a:extLst>
                </a:gridCol>
                <a:gridCol w="496389">
                  <a:extLst>
                    <a:ext uri="{9D8B030D-6E8A-4147-A177-3AD203B41FA5}">
                      <a16:colId xmlns:a16="http://schemas.microsoft.com/office/drawing/2014/main" val="3745305278"/>
                    </a:ext>
                  </a:extLst>
                </a:gridCol>
                <a:gridCol w="535337">
                  <a:extLst>
                    <a:ext uri="{9D8B030D-6E8A-4147-A177-3AD203B41FA5}">
                      <a16:colId xmlns:a16="http://schemas.microsoft.com/office/drawing/2014/main" val="806922129"/>
                    </a:ext>
                  </a:extLst>
                </a:gridCol>
              </a:tblGrid>
              <a:tr h="54027"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Үзүүлэлт</a:t>
                      </a:r>
                      <a:endParaRPr lang="mn-MN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Өөрчлөлт</a:t>
                      </a:r>
                      <a:endParaRPr lang="mn-MN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788739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Гишүүдийн татвар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46,170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22,360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(23,810)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089787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Хөтөлбөр, төслийн орлого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63,190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73,853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10,663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952197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Бэлэг, хандив, тусламжийн орлого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65,723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113,826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48,103 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397909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Бусад орлого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23,743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17,461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(6,282)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780782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Үйл ажиллагааны орлогын нийт дүн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198,826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227,500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28,674 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650072"/>
                  </a:ext>
                </a:extLst>
              </a:tr>
              <a:tr h="16138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(в) Хандив, тусламж</a:t>
                      </a:r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тай</a:t>
                      </a:r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холбоотой зардал</a:t>
                      </a:r>
                      <a:endParaRPr lang="ru-RU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23,000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23,000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244304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Хөтөлбөр хэрэгжүүлсний зардал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98,358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144,991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(46,633)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51193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Ерөнхий удирдлагын зардал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23,210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63,346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(40,136)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453871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Цалин хөлс, шагнал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7,199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18,016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(10,817)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757435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Нийгмийн даатгалын шимтгэл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900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2,250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(1,350)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147389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Засвар үйлчилгээний зардал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6,713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(6,713)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635423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Ашиглалтын зардал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561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(561)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661178"/>
                  </a:ext>
                </a:extLst>
              </a:tr>
              <a:tr h="161389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Түрээсийн зардал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4,800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(4,800)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9655"/>
                  </a:ext>
                </a:extLst>
              </a:tr>
              <a:tr h="161389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Албан томилолтын зардал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6,936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(6,936)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652164"/>
                  </a:ext>
                </a:extLst>
              </a:tr>
              <a:tr h="161389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Элэгдлийн зардал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9,414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12,055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(2,641)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235080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Шуудан, холбооны зардал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264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1,297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(1,033)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75063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Бусад зардал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5,434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10,718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(5,285)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679097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Үндсэн үйл ажиллагааны зардлын дүн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144,569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208,338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(63,769)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154151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Үндсэн үйл ажиллагааны үр дүн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54,257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19,162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35,094 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894014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Торгууль, хөнгөлөлтийн ашиг (алдагдал)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968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1,285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317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064467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Валютын ханшийн ашиг (алдагдал)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781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2,318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1,537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90713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Татварын зардал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105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152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(47)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254139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Бусад 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11,311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(11,311)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911605"/>
                  </a:ext>
                </a:extLst>
              </a:tr>
              <a:tr h="153704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Тайлант үеийн цэвэр үр дүн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55,901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11,302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67558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85C62C9-B78B-1B90-6877-7B693E2F6127}"/>
              </a:ext>
            </a:extLst>
          </p:cNvPr>
          <p:cNvGraphicFramePr>
            <a:graphicFrameLocks noGrp="1"/>
          </p:cNvGraphicFramePr>
          <p:nvPr/>
        </p:nvGraphicFramePr>
        <p:xfrm>
          <a:off x="7684297" y="2480830"/>
          <a:ext cx="4294343" cy="3417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8423">
                  <a:extLst>
                    <a:ext uri="{9D8B030D-6E8A-4147-A177-3AD203B41FA5}">
                      <a16:colId xmlns:a16="http://schemas.microsoft.com/office/drawing/2014/main" val="2043445376"/>
                    </a:ext>
                  </a:extLst>
                </a:gridCol>
                <a:gridCol w="463731">
                  <a:extLst>
                    <a:ext uri="{9D8B030D-6E8A-4147-A177-3AD203B41FA5}">
                      <a16:colId xmlns:a16="http://schemas.microsoft.com/office/drawing/2014/main" val="2547563322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682141936"/>
                    </a:ext>
                  </a:extLst>
                </a:gridCol>
                <a:gridCol w="679269">
                  <a:extLst>
                    <a:ext uri="{9D8B030D-6E8A-4147-A177-3AD203B41FA5}">
                      <a16:colId xmlns:a16="http://schemas.microsoft.com/office/drawing/2014/main" val="3746853174"/>
                    </a:ext>
                  </a:extLst>
                </a:gridCol>
              </a:tblGrid>
              <a:tr h="171823"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Үзүүлэлт</a:t>
                      </a:r>
                      <a:endParaRPr lang="mn-MN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en-US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Өөрчлөлт</a:t>
                      </a:r>
                      <a:endParaRPr lang="mn-MN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031102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Үйл ажиллагааны мөнгөн орлого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441,682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451,557 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9,875 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707890"/>
                  </a:ext>
                </a:extLst>
              </a:tr>
              <a:tr h="154641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Гишүүдийн татвараас орсон мөнгө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46,170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22,360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(23,810)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427793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Төсөл, хөтөлбөрөөс хүлээн авсан мөнгө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62,493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73,903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11,410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70251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Бэлэг, хандив, тусламж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73,404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141,360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67,956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329891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Бусад орлого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259,616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213,934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(45,681)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08035"/>
                  </a:ext>
                </a:extLst>
              </a:tr>
              <a:tr h="169017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Үйл ажиллагааны мөнгөн зарлага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409,506 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421,899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(12,393)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042086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Ажилчдад олгосон мөнгө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6,382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14,535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(8,153)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087095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Нийгмийн даатгалын байгууллагад төлсөн мөнгө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1,728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4,320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(2,592)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854274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Ашиглалтын зардалд төлсөн мөнгө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1,055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(1,055)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221834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Бэлтгэн нийлүүлэгчдэд төлсөн бусад мөнгө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299,386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257,919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41,467 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296706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Төлсөн татвар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2,045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2,629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(585)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751827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Төсөл хөтөлбөр хэрэгжүүлэхэд гарсан зардал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99,966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141,441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(41,475)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705685"/>
                  </a:ext>
                </a:extLst>
              </a:tr>
              <a:tr h="169017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Үйл ажиллагааны цэвэр мөнгөн гүйлгээ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32,176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29,657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2,518 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438481"/>
                  </a:ext>
                </a:extLst>
              </a:tr>
              <a:tr h="169017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Худалдаж авсан урт хугацаат хөрөнгө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3,750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18,776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(15,026)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412634"/>
                  </a:ext>
                </a:extLst>
              </a:tr>
              <a:tr h="169017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Улсаас өгсөн санхүүжилт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6,720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(6,720)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172192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Хүү ба урамшууллын орлого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968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1,285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317 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492157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>
                          <a:solidFill>
                            <a:srgbClr val="002060"/>
                          </a:solidFill>
                          <a:effectLst/>
                        </a:rPr>
                        <a:t>Санхүүгийн цэвэр мөнгөн гүйлгээ</a:t>
                      </a:r>
                      <a:endParaRPr lang="mn-MN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6,845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1,285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(5,560)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180788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Бүх цэвэр мөнгөн гүйлгээ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35,271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12,166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(23,105)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6674681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МӨНГӨН ХӨРӨНГИЙН ЭХНИЙ ҮЛДЭГДЭЛ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50,126 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effectLst/>
                        </a:rPr>
                        <a:t>85,397 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182916"/>
                  </a:ext>
                </a:extLst>
              </a:tr>
              <a:tr h="160968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МӨНГӨ ХӨРӨНГИЙН ЭЦСИЙН ҮЛДЭГДЭЛ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85,397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97,699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12,302 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207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05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7F09265-19C6-EDCF-7A30-870E6A17DD59}"/>
              </a:ext>
            </a:extLst>
          </p:cNvPr>
          <p:cNvGrpSpPr/>
          <p:nvPr/>
        </p:nvGrpSpPr>
        <p:grpSpPr>
          <a:xfrm>
            <a:off x="-18486" y="0"/>
            <a:ext cx="12196572" cy="6858000"/>
            <a:chOff x="-4572" y="1282"/>
            <a:chExt cx="12196572" cy="6856718"/>
          </a:xfrm>
        </p:grpSpPr>
        <p:pic>
          <p:nvPicPr>
            <p:cNvPr id="4" name="Picture 3" descr="A picture containing water, blue, swimming">
              <a:extLst>
                <a:ext uri="{FF2B5EF4-FFF2-40B4-BE49-F238E27FC236}">
                  <a16:creationId xmlns:a16="http://schemas.microsoft.com/office/drawing/2014/main" id="{CBE10673-9B3D-2E2F-4FCF-E4DA3B7A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10BFA1BB-B142-E1A6-C43B-0BC81FB5D3BE}"/>
                </a:ext>
              </a:extLst>
            </p:cNvPr>
            <p:cNvSpPr txBox="1">
              <a:spLocks/>
            </p:cNvSpPr>
            <p:nvPr/>
          </p:nvSpPr>
          <p:spPr>
            <a:xfrm>
              <a:off x="-4572" y="703847"/>
              <a:ext cx="12192000" cy="615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04D22E-CF94-4ABE-0303-F0995BE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17" y="25438"/>
              <a:ext cx="650725" cy="652972"/>
            </a:xfrm>
            <a:prstGeom prst="rect">
              <a:avLst/>
            </a:prstGeom>
          </p:spPr>
        </p:pic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675AD7-4FD5-75AE-24F3-812BB021F294}"/>
              </a:ext>
            </a:extLst>
          </p:cNvPr>
          <p:cNvCxnSpPr>
            <a:cxnSpLocks/>
          </p:cNvCxnSpPr>
          <p:nvPr/>
        </p:nvCxnSpPr>
        <p:spPr>
          <a:xfrm>
            <a:off x="8338586" y="2943794"/>
            <a:ext cx="0" cy="363477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85E470A-AFAC-6E51-7631-DBD3FB60BAB2}"/>
              </a:ext>
            </a:extLst>
          </p:cNvPr>
          <p:cNvSpPr txBox="1"/>
          <p:nvPr/>
        </p:nvSpPr>
        <p:spPr>
          <a:xfrm>
            <a:off x="-282703" y="2451177"/>
            <a:ext cx="416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915" algn="just"/>
            <a:r>
              <a:rPr lang="mn-MN" sz="2000" b="1" spc="-16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Тоон үзүүлэлт</a:t>
            </a:r>
            <a:r>
              <a:rPr lang="en-US" sz="2000" b="1" spc="-16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2F2845D-B3D7-D0A7-81E5-F57622FA0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1020640" y="5219933"/>
            <a:ext cx="171450" cy="91385"/>
          </a:xfrm>
          <a:prstGeom prst="rect">
            <a:avLst/>
          </a:prstGeom>
        </p:spPr>
      </p:pic>
      <p:pic>
        <p:nvPicPr>
          <p:cNvPr id="62" name="object 15">
            <a:extLst>
              <a:ext uri="{FF2B5EF4-FFF2-40B4-BE49-F238E27FC236}">
                <a16:creationId xmlns:a16="http://schemas.microsoft.com/office/drawing/2014/main" id="{49B17C2D-4E46-5D26-8E1F-77A40AB6639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57194" y="4990019"/>
            <a:ext cx="733589" cy="7820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82A615-7820-71EC-E819-A5498A0AB89F}"/>
              </a:ext>
            </a:extLst>
          </p:cNvPr>
          <p:cNvGrpSpPr/>
          <p:nvPr/>
        </p:nvGrpSpPr>
        <p:grpSpPr>
          <a:xfrm>
            <a:off x="8892241" y="3699389"/>
            <a:ext cx="2765605" cy="2814916"/>
            <a:chOff x="587234" y="3049081"/>
            <a:chExt cx="2765605" cy="281491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E3A1A51-D6FB-3127-50C4-AFB390D1E879}"/>
                </a:ext>
              </a:extLst>
            </p:cNvPr>
            <p:cNvGrpSpPr/>
            <p:nvPr/>
          </p:nvGrpSpPr>
          <p:grpSpPr>
            <a:xfrm>
              <a:off x="587235" y="3049081"/>
              <a:ext cx="2728353" cy="841244"/>
              <a:chOff x="660433" y="3811081"/>
              <a:chExt cx="3053735" cy="841244"/>
            </a:xfrm>
          </p:grpSpPr>
          <p:sp>
            <p:nvSpPr>
              <p:cNvPr id="10" name="object 6">
                <a:extLst>
                  <a:ext uri="{FF2B5EF4-FFF2-40B4-BE49-F238E27FC236}">
                    <a16:creationId xmlns:a16="http://schemas.microsoft.com/office/drawing/2014/main" id="{B0D9123B-E0A1-C40C-3763-1D460D92C16C}"/>
                  </a:ext>
                </a:extLst>
              </p:cNvPr>
              <p:cNvSpPr/>
              <p:nvPr/>
            </p:nvSpPr>
            <p:spPr>
              <a:xfrm>
                <a:off x="660433" y="3870237"/>
                <a:ext cx="3053735" cy="782088"/>
              </a:xfrm>
              <a:custGeom>
                <a:avLst/>
                <a:gdLst/>
                <a:ahLst/>
                <a:cxnLst/>
                <a:rect l="l" t="t" r="r" b="b"/>
                <a:pathLst>
                  <a:path w="3604895" h="957579">
                    <a:moveTo>
                      <a:pt x="3445255" y="0"/>
                    </a:moveTo>
                    <a:lnTo>
                      <a:pt x="159600" y="0"/>
                    </a:lnTo>
                    <a:lnTo>
                      <a:pt x="109152" y="8141"/>
                    </a:lnTo>
                    <a:lnTo>
                      <a:pt x="65340" y="30809"/>
                    </a:lnTo>
                    <a:lnTo>
                      <a:pt x="30792" y="65370"/>
                    </a:lnTo>
                    <a:lnTo>
                      <a:pt x="8136" y="109191"/>
                    </a:lnTo>
                    <a:lnTo>
                      <a:pt x="0" y="159639"/>
                    </a:lnTo>
                    <a:lnTo>
                      <a:pt x="0" y="797941"/>
                    </a:lnTo>
                    <a:lnTo>
                      <a:pt x="8136" y="848388"/>
                    </a:lnTo>
                    <a:lnTo>
                      <a:pt x="30792" y="892209"/>
                    </a:lnTo>
                    <a:lnTo>
                      <a:pt x="65340" y="926770"/>
                    </a:lnTo>
                    <a:lnTo>
                      <a:pt x="109152" y="949438"/>
                    </a:lnTo>
                    <a:lnTo>
                      <a:pt x="159600" y="957580"/>
                    </a:lnTo>
                    <a:lnTo>
                      <a:pt x="3445255" y="957580"/>
                    </a:lnTo>
                    <a:lnTo>
                      <a:pt x="3495703" y="949438"/>
                    </a:lnTo>
                    <a:lnTo>
                      <a:pt x="3539524" y="926770"/>
                    </a:lnTo>
                    <a:lnTo>
                      <a:pt x="3574085" y="892209"/>
                    </a:lnTo>
                    <a:lnTo>
                      <a:pt x="3596753" y="848388"/>
                    </a:lnTo>
                    <a:lnTo>
                      <a:pt x="3604894" y="797941"/>
                    </a:lnTo>
                    <a:lnTo>
                      <a:pt x="3604894" y="159639"/>
                    </a:lnTo>
                    <a:lnTo>
                      <a:pt x="3596753" y="109191"/>
                    </a:lnTo>
                    <a:lnTo>
                      <a:pt x="3574085" y="65370"/>
                    </a:lnTo>
                    <a:lnTo>
                      <a:pt x="3539524" y="30809"/>
                    </a:lnTo>
                    <a:lnTo>
                      <a:pt x="3495703" y="8141"/>
                    </a:lnTo>
                    <a:lnTo>
                      <a:pt x="3445255" y="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1BC23AE-AF1C-8466-22C4-FA1C64E0C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3073241" y="4179531"/>
                <a:ext cx="237444" cy="91385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EC7A463-B3F0-0E0C-0370-3352EEC88DE0}"/>
                  </a:ext>
                </a:extLst>
              </p:cNvPr>
              <p:cNvSpPr txBox="1"/>
              <p:nvPr/>
            </p:nvSpPr>
            <p:spPr>
              <a:xfrm>
                <a:off x="979628" y="3811081"/>
                <a:ext cx="2237306" cy="5539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144.3</a:t>
                </a:r>
                <a:r>
                  <a:rPr lang="en-GB" altLang="ko-KR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</a:t>
                </a:r>
                <a:endParaRPr lang="ko-KR" altLang="en-US" sz="3000" b="1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3B0C56F-BEAC-AC24-80E5-042AF214206E}"/>
                  </a:ext>
                </a:extLst>
              </p:cNvPr>
              <p:cNvSpPr txBox="1"/>
              <p:nvPr/>
            </p:nvSpPr>
            <p:spPr>
              <a:xfrm>
                <a:off x="972787" y="4326098"/>
                <a:ext cx="2423355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1400" dirty="0">
                    <a:solidFill>
                      <a:schemeClr val="bg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Тэмцээний зардал</a:t>
                </a:r>
                <a:endParaRPr lang="ko-KR" altLang="en-US" sz="1400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5AC42F0-FB2C-6748-B558-EEF5C5A619D3}"/>
                </a:ext>
              </a:extLst>
            </p:cNvPr>
            <p:cNvGrpSpPr/>
            <p:nvPr/>
          </p:nvGrpSpPr>
          <p:grpSpPr>
            <a:xfrm>
              <a:off x="587234" y="4062570"/>
              <a:ext cx="2728353" cy="811656"/>
              <a:chOff x="662049" y="3840669"/>
              <a:chExt cx="3052119" cy="811656"/>
            </a:xfrm>
          </p:grpSpPr>
          <p:sp>
            <p:nvSpPr>
              <p:cNvPr id="53" name="object 6">
                <a:extLst>
                  <a:ext uri="{FF2B5EF4-FFF2-40B4-BE49-F238E27FC236}">
                    <a16:creationId xmlns:a16="http://schemas.microsoft.com/office/drawing/2014/main" id="{93FA7C9B-45F2-50F8-6716-D799DB89B326}"/>
                  </a:ext>
                </a:extLst>
              </p:cNvPr>
              <p:cNvSpPr/>
              <p:nvPr/>
            </p:nvSpPr>
            <p:spPr>
              <a:xfrm>
                <a:off x="662049" y="3870237"/>
                <a:ext cx="3052119" cy="782088"/>
              </a:xfrm>
              <a:custGeom>
                <a:avLst/>
                <a:gdLst/>
                <a:ahLst/>
                <a:cxnLst/>
                <a:rect l="l" t="t" r="r" b="b"/>
                <a:pathLst>
                  <a:path w="3604895" h="957579">
                    <a:moveTo>
                      <a:pt x="3445255" y="0"/>
                    </a:moveTo>
                    <a:lnTo>
                      <a:pt x="159600" y="0"/>
                    </a:lnTo>
                    <a:lnTo>
                      <a:pt x="109152" y="8141"/>
                    </a:lnTo>
                    <a:lnTo>
                      <a:pt x="65340" y="30809"/>
                    </a:lnTo>
                    <a:lnTo>
                      <a:pt x="30792" y="65370"/>
                    </a:lnTo>
                    <a:lnTo>
                      <a:pt x="8136" y="109191"/>
                    </a:lnTo>
                    <a:lnTo>
                      <a:pt x="0" y="159639"/>
                    </a:lnTo>
                    <a:lnTo>
                      <a:pt x="0" y="797941"/>
                    </a:lnTo>
                    <a:lnTo>
                      <a:pt x="8136" y="848388"/>
                    </a:lnTo>
                    <a:lnTo>
                      <a:pt x="30792" y="892209"/>
                    </a:lnTo>
                    <a:lnTo>
                      <a:pt x="65340" y="926770"/>
                    </a:lnTo>
                    <a:lnTo>
                      <a:pt x="109152" y="949438"/>
                    </a:lnTo>
                    <a:lnTo>
                      <a:pt x="159600" y="957580"/>
                    </a:lnTo>
                    <a:lnTo>
                      <a:pt x="3445255" y="957580"/>
                    </a:lnTo>
                    <a:lnTo>
                      <a:pt x="3495703" y="949438"/>
                    </a:lnTo>
                    <a:lnTo>
                      <a:pt x="3539524" y="926770"/>
                    </a:lnTo>
                    <a:lnTo>
                      <a:pt x="3574085" y="892209"/>
                    </a:lnTo>
                    <a:lnTo>
                      <a:pt x="3596753" y="848388"/>
                    </a:lnTo>
                    <a:lnTo>
                      <a:pt x="3604894" y="797941"/>
                    </a:lnTo>
                    <a:lnTo>
                      <a:pt x="3604894" y="159639"/>
                    </a:lnTo>
                    <a:lnTo>
                      <a:pt x="3596753" y="109191"/>
                    </a:lnTo>
                    <a:lnTo>
                      <a:pt x="3574085" y="65370"/>
                    </a:lnTo>
                    <a:lnTo>
                      <a:pt x="3539524" y="30809"/>
                    </a:lnTo>
                    <a:lnTo>
                      <a:pt x="3495703" y="8141"/>
                    </a:lnTo>
                    <a:lnTo>
                      <a:pt x="3445255" y="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F46A9C30-D408-19E0-3221-81419D22D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2853723" y="4168557"/>
                <a:ext cx="237445" cy="91385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81FA81A-C323-7765-7168-251462DA01D8}"/>
                  </a:ext>
                </a:extLst>
              </p:cNvPr>
              <p:cNvSpPr txBox="1"/>
              <p:nvPr/>
            </p:nvSpPr>
            <p:spPr>
              <a:xfrm>
                <a:off x="984414" y="3840669"/>
                <a:ext cx="2237306" cy="5539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800.0</a:t>
                </a:r>
                <a:r>
                  <a:rPr lang="en-GB" altLang="ko-KR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ko-KR" altLang="en-US" sz="3000" b="1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7092D8B-DD4F-E5B1-206F-3B360121C125}"/>
                  </a:ext>
                </a:extLst>
              </p:cNvPr>
              <p:cNvSpPr txBox="1"/>
              <p:nvPr/>
            </p:nvSpPr>
            <p:spPr>
              <a:xfrm>
                <a:off x="940995" y="4293442"/>
                <a:ext cx="2423355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14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сарын түрээс</a:t>
                </a:r>
                <a:endParaRPr lang="ko-KR" altLang="en-US" sz="1400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216D8D2-2785-6194-AC15-10E41AC57504}"/>
                </a:ext>
              </a:extLst>
            </p:cNvPr>
            <p:cNvGrpSpPr/>
            <p:nvPr/>
          </p:nvGrpSpPr>
          <p:grpSpPr>
            <a:xfrm>
              <a:off x="587234" y="5035775"/>
              <a:ext cx="2765605" cy="828222"/>
              <a:chOff x="662049" y="3824103"/>
              <a:chExt cx="3093792" cy="828222"/>
            </a:xfrm>
          </p:grpSpPr>
          <p:sp>
            <p:nvSpPr>
              <p:cNvPr id="68" name="object 6">
                <a:extLst>
                  <a:ext uri="{FF2B5EF4-FFF2-40B4-BE49-F238E27FC236}">
                    <a16:creationId xmlns:a16="http://schemas.microsoft.com/office/drawing/2014/main" id="{653F0CF7-4780-E11E-066E-94D8572C6F30}"/>
                  </a:ext>
                </a:extLst>
              </p:cNvPr>
              <p:cNvSpPr/>
              <p:nvPr/>
            </p:nvSpPr>
            <p:spPr>
              <a:xfrm>
                <a:off x="662049" y="3870237"/>
                <a:ext cx="3052119" cy="782088"/>
              </a:xfrm>
              <a:custGeom>
                <a:avLst/>
                <a:gdLst/>
                <a:ahLst/>
                <a:cxnLst/>
                <a:rect l="l" t="t" r="r" b="b"/>
                <a:pathLst>
                  <a:path w="3604895" h="957579">
                    <a:moveTo>
                      <a:pt x="3445255" y="0"/>
                    </a:moveTo>
                    <a:lnTo>
                      <a:pt x="159600" y="0"/>
                    </a:lnTo>
                    <a:lnTo>
                      <a:pt x="109152" y="8141"/>
                    </a:lnTo>
                    <a:lnTo>
                      <a:pt x="65340" y="30809"/>
                    </a:lnTo>
                    <a:lnTo>
                      <a:pt x="30792" y="65370"/>
                    </a:lnTo>
                    <a:lnTo>
                      <a:pt x="8136" y="109191"/>
                    </a:lnTo>
                    <a:lnTo>
                      <a:pt x="0" y="159639"/>
                    </a:lnTo>
                    <a:lnTo>
                      <a:pt x="0" y="797941"/>
                    </a:lnTo>
                    <a:lnTo>
                      <a:pt x="8136" y="848388"/>
                    </a:lnTo>
                    <a:lnTo>
                      <a:pt x="30792" y="892209"/>
                    </a:lnTo>
                    <a:lnTo>
                      <a:pt x="65340" y="926770"/>
                    </a:lnTo>
                    <a:lnTo>
                      <a:pt x="109152" y="949438"/>
                    </a:lnTo>
                    <a:lnTo>
                      <a:pt x="159600" y="957580"/>
                    </a:lnTo>
                    <a:lnTo>
                      <a:pt x="3445255" y="957580"/>
                    </a:lnTo>
                    <a:lnTo>
                      <a:pt x="3495703" y="949438"/>
                    </a:lnTo>
                    <a:lnTo>
                      <a:pt x="3539524" y="926770"/>
                    </a:lnTo>
                    <a:lnTo>
                      <a:pt x="3574085" y="892209"/>
                    </a:lnTo>
                    <a:lnTo>
                      <a:pt x="3596753" y="848388"/>
                    </a:lnTo>
                    <a:lnTo>
                      <a:pt x="3604894" y="797941"/>
                    </a:lnTo>
                    <a:lnTo>
                      <a:pt x="3604894" y="159639"/>
                    </a:lnTo>
                    <a:lnTo>
                      <a:pt x="3596753" y="109191"/>
                    </a:lnTo>
                    <a:lnTo>
                      <a:pt x="3574085" y="65370"/>
                    </a:lnTo>
                    <a:lnTo>
                      <a:pt x="3539524" y="30809"/>
                    </a:lnTo>
                    <a:lnTo>
                      <a:pt x="3495703" y="8141"/>
                    </a:lnTo>
                    <a:lnTo>
                      <a:pt x="3445255" y="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7B57B955-59A7-6C7B-F99C-FB2EC485B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2853723" y="4168557"/>
                <a:ext cx="237445" cy="91385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659D8F6-1298-5E4E-99FB-88208E97BFAC}"/>
                  </a:ext>
                </a:extLst>
              </p:cNvPr>
              <p:cNvSpPr txBox="1"/>
              <p:nvPr/>
            </p:nvSpPr>
            <p:spPr>
              <a:xfrm>
                <a:off x="1055919" y="3824103"/>
                <a:ext cx="2237306" cy="5539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  <a:r>
                  <a:rPr lang="en-GB" altLang="ko-KR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</a:t>
                </a:r>
                <a:r>
                  <a:rPr lang="mn-MN" altLang="ko-KR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en-GB" altLang="ko-KR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</a:t>
                </a:r>
                <a:endParaRPr lang="ko-KR" altLang="en-US" sz="3000" b="1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F839895-5AAE-74E7-A709-D5F83F70DBEC}"/>
                  </a:ext>
                </a:extLst>
              </p:cNvPr>
              <p:cNvSpPr txBox="1"/>
              <p:nvPr/>
            </p:nvSpPr>
            <p:spPr>
              <a:xfrm>
                <a:off x="1332485" y="4295232"/>
                <a:ext cx="2423356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14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Ү/А-ны зардал	</a:t>
                </a:r>
                <a:endParaRPr lang="ko-KR" altLang="en-US" sz="1400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AB501048-AE10-2C6D-9B24-802059F68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9059" y="4634441"/>
            <a:ext cx="157492" cy="108005"/>
          </a:xfrm>
          <a:prstGeom prst="rect">
            <a:avLst/>
          </a:prstGeom>
        </p:spPr>
      </p:pic>
      <p:pic>
        <p:nvPicPr>
          <p:cNvPr id="80" name="object 11">
            <a:extLst>
              <a:ext uri="{FF2B5EF4-FFF2-40B4-BE49-F238E27FC236}">
                <a16:creationId xmlns:a16="http://schemas.microsoft.com/office/drawing/2014/main" id="{5872E435-8377-9FAA-74D4-2761E609ED4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92860" y="5742625"/>
            <a:ext cx="899318" cy="919641"/>
          </a:xfrm>
          <a:prstGeom prst="rect">
            <a:avLst/>
          </a:prstGeom>
        </p:spPr>
      </p:pic>
      <p:sp>
        <p:nvSpPr>
          <p:cNvPr id="94" name="object 2">
            <a:extLst>
              <a:ext uri="{FF2B5EF4-FFF2-40B4-BE49-F238E27FC236}">
                <a16:creationId xmlns:a16="http://schemas.microsoft.com/office/drawing/2014/main" id="{B5A4FF8A-1CCA-B859-92BA-71B411B5D934}"/>
              </a:ext>
            </a:extLst>
          </p:cNvPr>
          <p:cNvSpPr txBox="1"/>
          <p:nvPr/>
        </p:nvSpPr>
        <p:spPr>
          <a:xfrm>
            <a:off x="9075420" y="124069"/>
            <a:ext cx="2702511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МУССХолбоо НҮТББ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endParaRPr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object 5">
            <a:extLst>
              <a:ext uri="{FF2B5EF4-FFF2-40B4-BE49-F238E27FC236}">
                <a16:creationId xmlns:a16="http://schemas.microsoft.com/office/drawing/2014/main" id="{2178A060-BA6E-E833-6E2D-055EF0F132DF}"/>
              </a:ext>
            </a:extLst>
          </p:cNvPr>
          <p:cNvSpPr txBox="1"/>
          <p:nvPr/>
        </p:nvSpPr>
        <p:spPr>
          <a:xfrm>
            <a:off x="142683" y="862842"/>
            <a:ext cx="11881667" cy="2032031"/>
          </a:xfrm>
          <a:prstGeom prst="rect">
            <a:avLst/>
          </a:prstGeom>
        </p:spPr>
        <p:txBody>
          <a:bodyPr vert="horz" wrap="square" lIns="0" tIns="12700" rIns="0" bIns="0" rtlCol="0"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mn-MN" sz="2000" b="1" spc="-10" dirty="0">
                <a:solidFill>
                  <a:srgbClr val="002060"/>
                </a:solidFill>
                <a:latin typeface="Arial"/>
                <a:cs typeface="Arial"/>
              </a:rPr>
              <a:t>Санхүүгийн мэдээлэл, үргэлжлэл- Зардал</a:t>
            </a:r>
            <a:endParaRPr lang="mn-MN" sz="2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93675" marR="5080" algn="just">
              <a:lnSpc>
                <a:spcPct val="104900"/>
              </a:lnSpc>
              <a:spcBef>
                <a:spcPts val="765"/>
              </a:spcBef>
            </a:pPr>
            <a:endParaRPr lang="mn-MN" sz="13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93675" marR="5080" algn="just">
              <a:lnSpc>
                <a:spcPct val="104900"/>
              </a:lnSpc>
              <a:spcBef>
                <a:spcPts val="765"/>
              </a:spcBef>
            </a:pPr>
            <a:r>
              <a:rPr lang="mn-MN" sz="1300" dirty="0">
                <a:solidFill>
                  <a:srgbClr val="002060"/>
                </a:solidFill>
                <a:latin typeface="Arial"/>
                <a:cs typeface="Arial"/>
              </a:rPr>
              <a:t>2024 онд </a:t>
            </a:r>
            <a:r>
              <a:rPr lang="mn-MN" sz="1300" b="1" dirty="0">
                <a:solidFill>
                  <a:srgbClr val="002060"/>
                </a:solidFill>
                <a:latin typeface="Arial"/>
                <a:cs typeface="Arial"/>
              </a:rPr>
              <a:t>гадаадын 4 </a:t>
            </a:r>
            <a:r>
              <a:rPr lang="mn-MN" sz="1300" dirty="0">
                <a:solidFill>
                  <a:srgbClr val="002060"/>
                </a:solidFill>
                <a:latin typeface="Arial"/>
                <a:cs typeface="Arial"/>
              </a:rPr>
              <a:t>тэмцээнд давхардсан тоогоор 61 тамирчин, 11 дасгалжуулагч 1 албаны хүн оролцсон ба </a:t>
            </a:r>
            <a:r>
              <a:rPr lang="mn-MN" sz="1300" b="1" dirty="0">
                <a:solidFill>
                  <a:srgbClr val="002060"/>
                </a:solidFill>
                <a:latin typeface="Arial"/>
                <a:cs typeface="Arial"/>
              </a:rPr>
              <a:t>дотоодын 4</a:t>
            </a:r>
            <a:r>
              <a:rPr lang="mn-MN" sz="1300" dirty="0">
                <a:solidFill>
                  <a:srgbClr val="002060"/>
                </a:solidFill>
                <a:latin typeface="Arial"/>
                <a:cs typeface="Arial"/>
              </a:rPr>
              <a:t> тэмцээн, Олон улсын шүүгчийн болон Дасгалжуулагчдын сургалт зэргийг амжилттай зохион байгуулсан.</a:t>
            </a:r>
          </a:p>
          <a:p>
            <a:pPr marL="193675" marR="5080" algn="just">
              <a:lnSpc>
                <a:spcPct val="104900"/>
              </a:lnSpc>
              <a:spcBef>
                <a:spcPts val="765"/>
              </a:spcBef>
            </a:pPr>
            <a:r>
              <a:rPr lang="mn-MN" sz="1300" dirty="0">
                <a:solidFill>
                  <a:srgbClr val="002060"/>
                </a:solidFill>
                <a:latin typeface="Arial"/>
                <a:cs typeface="Arial"/>
              </a:rPr>
              <a:t>Дотоодын тэмцээнийг орон нутагт зохион байгуулснаар замын зардал болон байранд </a:t>
            </a:r>
            <a:r>
              <a:rPr lang="mn-MN" sz="1300" b="1" dirty="0">
                <a:solidFill>
                  <a:srgbClr val="002060"/>
                </a:solidFill>
                <a:latin typeface="Arial"/>
                <a:cs typeface="Arial"/>
              </a:rPr>
              <a:t>6 - 7</a:t>
            </a:r>
            <a:r>
              <a:rPr lang="mn-MN" sz="1300" dirty="0">
                <a:solidFill>
                  <a:srgbClr val="002060"/>
                </a:solidFill>
                <a:latin typeface="Arial"/>
                <a:cs typeface="Arial"/>
              </a:rPr>
              <a:t> сая төгрөгийн нэмэлт зардал гарч байна.</a:t>
            </a:r>
            <a:endParaRPr lang="en-GB" sz="13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9A80FB5-CDE6-139D-7CFB-4BE0E23B9B87}"/>
              </a:ext>
            </a:extLst>
          </p:cNvPr>
          <p:cNvCxnSpPr>
            <a:cxnSpLocks/>
          </p:cNvCxnSpPr>
          <p:nvPr/>
        </p:nvCxnSpPr>
        <p:spPr>
          <a:xfrm>
            <a:off x="13914" y="5441717"/>
            <a:ext cx="7894409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29D0355-1603-FBD5-CF58-A0C3389768DE}"/>
              </a:ext>
            </a:extLst>
          </p:cNvPr>
          <p:cNvGrpSpPr/>
          <p:nvPr/>
        </p:nvGrpSpPr>
        <p:grpSpPr>
          <a:xfrm>
            <a:off x="-282704" y="3290194"/>
            <a:ext cx="8298253" cy="3179357"/>
            <a:chOff x="569281" y="2214769"/>
            <a:chExt cx="8244345" cy="31793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3CB1A0D-11A1-3FE0-0F6B-5A429A9571FB}"/>
                </a:ext>
              </a:extLst>
            </p:cNvPr>
            <p:cNvGrpSpPr/>
            <p:nvPr/>
          </p:nvGrpSpPr>
          <p:grpSpPr>
            <a:xfrm>
              <a:off x="5809558" y="2217295"/>
              <a:ext cx="3004068" cy="951344"/>
              <a:chOff x="6596235" y="5264429"/>
              <a:chExt cx="2449508" cy="104840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BEB121C-57AE-181B-2DF2-915C16EC3588}"/>
                  </a:ext>
                </a:extLst>
              </p:cNvPr>
              <p:cNvSpPr txBox="1"/>
              <p:nvPr/>
            </p:nvSpPr>
            <p:spPr>
              <a:xfrm>
                <a:off x="6596235" y="5990613"/>
                <a:ext cx="1181866" cy="3222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13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World Cup</a:t>
                </a:r>
                <a:endParaRPr lang="ko-KR" altLang="en-US" sz="13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37BE043-BF4E-25CC-A6AC-4A07890777FA}"/>
                  </a:ext>
                </a:extLst>
              </p:cNvPr>
              <p:cNvSpPr txBox="1"/>
              <p:nvPr/>
            </p:nvSpPr>
            <p:spPr>
              <a:xfrm>
                <a:off x="6652809" y="5403900"/>
                <a:ext cx="1058979" cy="5766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197M</a:t>
                </a:r>
                <a:endParaRPr lang="ko-KR" altLang="en-US" sz="28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7A41E74-3BB2-423A-E776-71723452EB71}"/>
                  </a:ext>
                </a:extLst>
              </p:cNvPr>
              <p:cNvSpPr txBox="1"/>
              <p:nvPr/>
            </p:nvSpPr>
            <p:spPr>
              <a:xfrm>
                <a:off x="7490813" y="5264429"/>
                <a:ext cx="282795" cy="2713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1000" dirty="0">
                    <a:solidFill>
                      <a:srgbClr val="008000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51</a:t>
                </a:r>
                <a:endParaRPr lang="ko-KR" altLang="en-US" sz="1000" dirty="0">
                  <a:solidFill>
                    <a:srgbClr val="00800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BD57AD-CBAE-7F2A-EEBC-FDFDB09935F6}"/>
                  </a:ext>
                </a:extLst>
              </p:cNvPr>
              <p:cNvSpPr txBox="1"/>
              <p:nvPr/>
            </p:nvSpPr>
            <p:spPr>
              <a:xfrm>
                <a:off x="7863877" y="5984287"/>
                <a:ext cx="1181866" cy="3222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13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Budapest-WC</a:t>
                </a:r>
                <a:endParaRPr lang="ko-KR" altLang="en-US" sz="13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B4B203-D185-4040-71D8-E9B4BA3D5D5A}"/>
                  </a:ext>
                </a:extLst>
              </p:cNvPr>
              <p:cNvSpPr txBox="1"/>
              <p:nvPr/>
            </p:nvSpPr>
            <p:spPr>
              <a:xfrm>
                <a:off x="7951970" y="5394751"/>
                <a:ext cx="1058979" cy="5766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22M</a:t>
                </a:r>
                <a:endParaRPr lang="ko-KR" altLang="en-US" sz="28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583DAA-6047-90C3-DFBD-12D9438939D8}"/>
                  </a:ext>
                </a:extLst>
              </p:cNvPr>
              <p:cNvSpPr txBox="1"/>
              <p:nvPr/>
            </p:nvSpPr>
            <p:spPr>
              <a:xfrm>
                <a:off x="8759333" y="5291569"/>
                <a:ext cx="282795" cy="2713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1000" dirty="0">
                    <a:solidFill>
                      <a:srgbClr val="008000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  <a:endParaRPr lang="ko-KR" altLang="en-US" sz="1000" dirty="0">
                  <a:solidFill>
                    <a:srgbClr val="00800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09FA606-593D-953F-A4E7-425683C50C19}"/>
                </a:ext>
              </a:extLst>
            </p:cNvPr>
            <p:cNvGrpSpPr/>
            <p:nvPr/>
          </p:nvGrpSpPr>
          <p:grpSpPr>
            <a:xfrm>
              <a:off x="2435799" y="2231331"/>
              <a:ext cx="3198453" cy="924575"/>
              <a:chOff x="3537226" y="5320619"/>
              <a:chExt cx="1849689" cy="103933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4DA3F5F-F237-A950-5964-7165F27C9F6D}"/>
                  </a:ext>
                </a:extLst>
              </p:cNvPr>
              <p:cNvSpPr txBox="1"/>
              <p:nvPr/>
            </p:nvSpPr>
            <p:spPr>
              <a:xfrm>
                <a:off x="3537226" y="6031271"/>
                <a:ext cx="782051" cy="3286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13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Франц-</a:t>
                </a:r>
                <a:r>
                  <a:rPr lang="en-GB" altLang="ko-KR" sz="13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Olymp</a:t>
                </a:r>
                <a:endParaRPr lang="ko-KR" altLang="en-US" sz="13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56AB172-9ABF-F4DD-924D-7A33D492E3A3}"/>
                  </a:ext>
                </a:extLst>
              </p:cNvPr>
              <p:cNvSpPr txBox="1"/>
              <p:nvPr/>
            </p:nvSpPr>
            <p:spPr>
              <a:xfrm>
                <a:off x="3540171" y="5462262"/>
                <a:ext cx="815735" cy="58816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19,8</a:t>
                </a:r>
                <a:r>
                  <a:rPr lang="en-GB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endParaRPr lang="ko-KR" altLang="en-US" sz="28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0D8943F-3767-D60F-5959-926A132CA123}"/>
                  </a:ext>
                </a:extLst>
              </p:cNvPr>
              <p:cNvSpPr txBox="1"/>
              <p:nvPr/>
            </p:nvSpPr>
            <p:spPr>
              <a:xfrm>
                <a:off x="5186347" y="5320619"/>
                <a:ext cx="200568" cy="2767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1000" dirty="0">
                    <a:solidFill>
                      <a:srgbClr val="008000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  <a:endParaRPr lang="ko-KR" altLang="en-US" sz="1000" dirty="0">
                  <a:solidFill>
                    <a:srgbClr val="00800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1D83A6-5BD4-A0BA-36C5-DF8AC5609504}"/>
                </a:ext>
              </a:extLst>
            </p:cNvPr>
            <p:cNvSpPr txBox="1"/>
            <p:nvPr/>
          </p:nvSpPr>
          <p:spPr>
            <a:xfrm>
              <a:off x="1837815" y="2214769"/>
              <a:ext cx="654232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000" dirty="0">
                  <a:solidFill>
                    <a:srgbClr val="008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1200+</a:t>
              </a:r>
              <a:endParaRPr lang="ko-KR" altLang="en-US" sz="1000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3727F11-1B96-0DFA-940D-30A2BAAD4264}"/>
                </a:ext>
              </a:extLst>
            </p:cNvPr>
            <p:cNvGrpSpPr/>
            <p:nvPr/>
          </p:nvGrpSpPr>
          <p:grpSpPr>
            <a:xfrm>
              <a:off x="569281" y="3489014"/>
              <a:ext cx="2416048" cy="790934"/>
              <a:chOff x="2656413" y="5714343"/>
              <a:chExt cx="1361444" cy="1100151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B8B72B1-5E40-6B89-7A85-5DAB373F3160}"/>
                  </a:ext>
                </a:extLst>
              </p:cNvPr>
              <p:cNvSpPr txBox="1"/>
              <p:nvPr/>
            </p:nvSpPr>
            <p:spPr>
              <a:xfrm>
                <a:off x="2772951" y="6386391"/>
                <a:ext cx="1136340" cy="4281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1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Цалин</a:t>
                </a:r>
                <a:endParaRPr lang="ko-KR" altLang="en-US" sz="14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968D464-D7E3-9483-4472-B63E32400676}"/>
                  </a:ext>
                </a:extLst>
              </p:cNvPr>
              <p:cNvSpPr txBox="1"/>
              <p:nvPr/>
            </p:nvSpPr>
            <p:spPr>
              <a:xfrm>
                <a:off x="2656413" y="5714343"/>
                <a:ext cx="1361444" cy="7277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</a:t>
                </a:r>
                <a:r>
                  <a:rPr lang="en-GB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mn-MN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en-GB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</a:t>
                </a:r>
                <a:endParaRPr lang="ko-KR" altLang="en-US" sz="28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0A8C99C-628E-FF2B-FAE5-17825ACC72F1}"/>
                </a:ext>
              </a:extLst>
            </p:cNvPr>
            <p:cNvCxnSpPr>
              <a:cxnSpLocks/>
            </p:cNvCxnSpPr>
            <p:nvPr/>
          </p:nvCxnSpPr>
          <p:spPr>
            <a:xfrm>
              <a:off x="851140" y="3202398"/>
              <a:ext cx="7856214" cy="0"/>
            </a:xfrm>
            <a:prstGeom prst="line">
              <a:avLst/>
            </a:prstGeom>
            <a:ln w="9525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084D997-C7CA-28D2-3EA1-CD3A2E35599C}"/>
                </a:ext>
              </a:extLst>
            </p:cNvPr>
            <p:cNvGrpSpPr/>
            <p:nvPr/>
          </p:nvGrpSpPr>
          <p:grpSpPr>
            <a:xfrm>
              <a:off x="699205" y="2341503"/>
              <a:ext cx="1715499" cy="809834"/>
              <a:chOff x="851535" y="4380970"/>
              <a:chExt cx="1211479" cy="892454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852F3CE-C3B9-3652-3C8D-8BDD413997F3}"/>
                  </a:ext>
                </a:extLst>
              </p:cNvPr>
              <p:cNvSpPr txBox="1"/>
              <p:nvPr/>
            </p:nvSpPr>
            <p:spPr>
              <a:xfrm>
                <a:off x="935029" y="4951206"/>
                <a:ext cx="1127985" cy="3222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mn-MN" altLang="ko-KR" sz="13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Дотоодын тэмцээн</a:t>
                </a:r>
                <a:endParaRPr lang="ko-KR" altLang="en-US" sz="13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519ADA2-D331-40F9-A123-680F0139E150}"/>
                  </a:ext>
                </a:extLst>
              </p:cNvPr>
              <p:cNvSpPr txBox="1"/>
              <p:nvPr/>
            </p:nvSpPr>
            <p:spPr>
              <a:xfrm>
                <a:off x="851535" y="4380970"/>
                <a:ext cx="1209875" cy="5765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125</a:t>
                </a:r>
                <a:r>
                  <a:rPr lang="en-GB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endParaRPr lang="ko-KR" altLang="en-US" sz="28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1772A21-6D03-0F45-1F4B-020377EED70F}"/>
                </a:ext>
              </a:extLst>
            </p:cNvPr>
            <p:cNvGrpSpPr/>
            <p:nvPr/>
          </p:nvGrpSpPr>
          <p:grpSpPr>
            <a:xfrm>
              <a:off x="6303536" y="3496851"/>
              <a:ext cx="1966321" cy="777098"/>
              <a:chOff x="2947786" y="5652682"/>
              <a:chExt cx="1388608" cy="856387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DB1C1BB-9C08-D303-5516-C225DAE69F3A}"/>
                  </a:ext>
                </a:extLst>
              </p:cNvPr>
              <p:cNvSpPr txBox="1"/>
              <p:nvPr/>
            </p:nvSpPr>
            <p:spPr>
              <a:xfrm>
                <a:off x="3009073" y="6169893"/>
                <a:ext cx="1327321" cy="3391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1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Элэгдлийн зардал</a:t>
                </a:r>
                <a:endParaRPr lang="ko-KR" altLang="en-US" sz="14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133EDE1-2F62-7628-7BED-4F6C66584A7E}"/>
                  </a:ext>
                </a:extLst>
              </p:cNvPr>
              <p:cNvSpPr txBox="1"/>
              <p:nvPr/>
            </p:nvSpPr>
            <p:spPr>
              <a:xfrm>
                <a:off x="2947786" y="5652682"/>
                <a:ext cx="1361443" cy="57660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28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12.1М</a:t>
                </a:r>
                <a:endParaRPr lang="ko-KR" altLang="en-US" sz="28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1425BE8-2AA2-35A8-012E-E91C39D6987C}"/>
                </a:ext>
              </a:extLst>
            </p:cNvPr>
            <p:cNvGrpSpPr/>
            <p:nvPr/>
          </p:nvGrpSpPr>
          <p:grpSpPr>
            <a:xfrm>
              <a:off x="2772008" y="4564499"/>
              <a:ext cx="1432113" cy="829627"/>
              <a:chOff x="4094147" y="5768625"/>
              <a:chExt cx="1011353" cy="914275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578E33-4136-7016-9FFB-7E8EEA0127F2}"/>
                  </a:ext>
                </a:extLst>
              </p:cNvPr>
              <p:cNvSpPr txBox="1"/>
              <p:nvPr/>
            </p:nvSpPr>
            <p:spPr>
              <a:xfrm>
                <a:off x="4158130" y="6343725"/>
                <a:ext cx="878555" cy="3391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1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1-р байр</a:t>
                </a:r>
                <a:endParaRPr lang="ko-KR" altLang="en-US" sz="14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1040353-F3BE-D4C4-E5E5-82751BA7C5D3}"/>
                  </a:ext>
                </a:extLst>
              </p:cNvPr>
              <p:cNvSpPr txBox="1"/>
              <p:nvPr/>
            </p:nvSpPr>
            <p:spPr>
              <a:xfrm>
                <a:off x="4094147" y="5768625"/>
                <a:ext cx="1011353" cy="71226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40</a:t>
                </a:r>
                <a:r>
                  <a:rPr lang="en-GB" altLang="ko-KR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endParaRPr lang="ko-KR" altLang="en-US" sz="36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3BE183C-40FE-C7C5-62DA-AD78F5FFC35F}"/>
                </a:ext>
              </a:extLst>
            </p:cNvPr>
            <p:cNvGrpSpPr/>
            <p:nvPr/>
          </p:nvGrpSpPr>
          <p:grpSpPr>
            <a:xfrm>
              <a:off x="4480522" y="4540550"/>
              <a:ext cx="1927856" cy="845360"/>
              <a:chOff x="3502795" y="5770217"/>
              <a:chExt cx="1361444" cy="931614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B567A10-6188-CEF5-BF83-F92B15DDCE9B}"/>
                  </a:ext>
                </a:extLst>
              </p:cNvPr>
              <p:cNvSpPr txBox="1"/>
              <p:nvPr/>
            </p:nvSpPr>
            <p:spPr>
              <a:xfrm>
                <a:off x="3796315" y="6362654"/>
                <a:ext cx="774408" cy="3391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1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2-р байр</a:t>
                </a:r>
                <a:endParaRPr lang="ko-KR" altLang="en-US" sz="14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3B67D08-311E-7FCB-61B5-504E84785F6D}"/>
                  </a:ext>
                </a:extLst>
              </p:cNvPr>
              <p:cNvSpPr txBox="1"/>
              <p:nvPr/>
            </p:nvSpPr>
            <p:spPr>
              <a:xfrm>
                <a:off x="3502795" y="5770217"/>
                <a:ext cx="1361444" cy="71227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en-GB" altLang="ko-KR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0K</a:t>
                </a:r>
                <a:endParaRPr lang="ko-KR" altLang="en-US" sz="36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FAE303B-68BD-7321-2C9A-3D665CBE7AEC}"/>
                </a:ext>
              </a:extLst>
            </p:cNvPr>
            <p:cNvGrpSpPr/>
            <p:nvPr/>
          </p:nvGrpSpPr>
          <p:grpSpPr>
            <a:xfrm>
              <a:off x="6767964" y="4541313"/>
              <a:ext cx="1425290" cy="852809"/>
              <a:chOff x="3295603" y="5784357"/>
              <a:chExt cx="1006534" cy="939823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C3E00D7-FC3A-32FA-88F2-0000C9036F0D}"/>
                  </a:ext>
                </a:extLst>
              </p:cNvPr>
              <p:cNvSpPr txBox="1"/>
              <p:nvPr/>
            </p:nvSpPr>
            <p:spPr>
              <a:xfrm>
                <a:off x="3295603" y="6385004"/>
                <a:ext cx="1006534" cy="3391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1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mn-MN" altLang="ko-KR" sz="1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-р байр</a:t>
                </a:r>
                <a:endParaRPr lang="ko-KR" altLang="en-US" sz="140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2EB498C-DEBC-AD4D-B485-699668468F86}"/>
                  </a:ext>
                </a:extLst>
              </p:cNvPr>
              <p:cNvSpPr txBox="1"/>
              <p:nvPr/>
            </p:nvSpPr>
            <p:spPr>
              <a:xfrm>
                <a:off x="3295604" y="5784357"/>
                <a:ext cx="989112" cy="7122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mn-MN" altLang="ko-KR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</a:t>
                </a:r>
                <a:r>
                  <a:rPr lang="en-GB" altLang="ko-KR" sz="36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endParaRPr lang="ko-KR" altLang="en-US" sz="3600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17" name="object 6">
            <a:extLst>
              <a:ext uri="{FF2B5EF4-FFF2-40B4-BE49-F238E27FC236}">
                <a16:creationId xmlns:a16="http://schemas.microsoft.com/office/drawing/2014/main" id="{D3F10AE6-8BAD-967E-44F7-FB8A1C3048A4}"/>
              </a:ext>
            </a:extLst>
          </p:cNvPr>
          <p:cNvSpPr/>
          <p:nvPr/>
        </p:nvSpPr>
        <p:spPr>
          <a:xfrm>
            <a:off x="8892242" y="2896448"/>
            <a:ext cx="2723286" cy="782088"/>
          </a:xfrm>
          <a:custGeom>
            <a:avLst/>
            <a:gdLst/>
            <a:ahLst/>
            <a:cxnLst/>
            <a:rect l="l" t="t" r="r" b="b"/>
            <a:pathLst>
              <a:path w="3604895" h="957579">
                <a:moveTo>
                  <a:pt x="3445255" y="0"/>
                </a:moveTo>
                <a:lnTo>
                  <a:pt x="159600" y="0"/>
                </a:lnTo>
                <a:lnTo>
                  <a:pt x="109152" y="8141"/>
                </a:lnTo>
                <a:lnTo>
                  <a:pt x="65340" y="30809"/>
                </a:lnTo>
                <a:lnTo>
                  <a:pt x="30792" y="65370"/>
                </a:lnTo>
                <a:lnTo>
                  <a:pt x="8136" y="109191"/>
                </a:lnTo>
                <a:lnTo>
                  <a:pt x="0" y="159639"/>
                </a:lnTo>
                <a:lnTo>
                  <a:pt x="0" y="797941"/>
                </a:lnTo>
                <a:lnTo>
                  <a:pt x="8136" y="848388"/>
                </a:lnTo>
                <a:lnTo>
                  <a:pt x="30792" y="892209"/>
                </a:lnTo>
                <a:lnTo>
                  <a:pt x="65340" y="926770"/>
                </a:lnTo>
                <a:lnTo>
                  <a:pt x="109152" y="949438"/>
                </a:lnTo>
                <a:lnTo>
                  <a:pt x="159600" y="957580"/>
                </a:lnTo>
                <a:lnTo>
                  <a:pt x="3445255" y="957580"/>
                </a:lnTo>
                <a:lnTo>
                  <a:pt x="3495703" y="949438"/>
                </a:lnTo>
                <a:lnTo>
                  <a:pt x="3539524" y="926770"/>
                </a:lnTo>
                <a:lnTo>
                  <a:pt x="3574085" y="892209"/>
                </a:lnTo>
                <a:lnTo>
                  <a:pt x="3596753" y="848388"/>
                </a:lnTo>
                <a:lnTo>
                  <a:pt x="3604894" y="797941"/>
                </a:lnTo>
                <a:lnTo>
                  <a:pt x="3604894" y="159639"/>
                </a:lnTo>
                <a:lnTo>
                  <a:pt x="3596753" y="109191"/>
                </a:lnTo>
                <a:lnTo>
                  <a:pt x="3574085" y="65370"/>
                </a:lnTo>
                <a:lnTo>
                  <a:pt x="3539524" y="30809"/>
                </a:lnTo>
                <a:lnTo>
                  <a:pt x="3495703" y="8141"/>
                </a:lnTo>
                <a:lnTo>
                  <a:pt x="3445255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1CFE5B-8A7D-DE79-754B-9845329C782F}"/>
              </a:ext>
            </a:extLst>
          </p:cNvPr>
          <p:cNvSpPr txBox="1"/>
          <p:nvPr/>
        </p:nvSpPr>
        <p:spPr>
          <a:xfrm>
            <a:off x="9183881" y="2943794"/>
            <a:ext cx="199891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altLang="ko-KR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219.6</a:t>
            </a:r>
            <a:r>
              <a:rPr lang="en-GB" altLang="ko-KR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</a:t>
            </a:r>
            <a:endParaRPr lang="ko-KR" altLang="en-US" sz="3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8D5CFB-3CA1-F4CD-98C0-F6AC4D880135}"/>
              </a:ext>
            </a:extLst>
          </p:cNvPr>
          <p:cNvSpPr txBox="1"/>
          <p:nvPr/>
        </p:nvSpPr>
        <p:spPr>
          <a:xfrm>
            <a:off x="9178075" y="3386908"/>
            <a:ext cx="208202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altLang="ko-K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Нийт зардал</a:t>
            </a:r>
            <a:endParaRPr lang="ko-KR" altLang="en-US" sz="1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541F75-6E23-A9F7-DD35-D1E19F046455}"/>
              </a:ext>
            </a:extLst>
          </p:cNvPr>
          <p:cNvSpPr txBox="1"/>
          <p:nvPr/>
        </p:nvSpPr>
        <p:spPr>
          <a:xfrm>
            <a:off x="2222444" y="5087717"/>
            <a:ext cx="106973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altLang="ko-KR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НДШ</a:t>
            </a:r>
            <a:endParaRPr lang="ko-KR" altLang="en-US" sz="14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27638E-CD4F-4E51-9238-2616774AF184}"/>
              </a:ext>
            </a:extLst>
          </p:cNvPr>
          <p:cNvSpPr txBox="1"/>
          <p:nvPr/>
        </p:nvSpPr>
        <p:spPr>
          <a:xfrm>
            <a:off x="1909226" y="4557556"/>
            <a:ext cx="165255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altLang="ko-KR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2.2</a:t>
            </a:r>
            <a:r>
              <a:rPr lang="en-GB" altLang="ko-KR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ko-KR" altLang="en-US" sz="28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F68803-F007-A0F3-B102-56C5F2E1AA17}"/>
              </a:ext>
            </a:extLst>
          </p:cNvPr>
          <p:cNvSpPr/>
          <p:nvPr/>
        </p:nvSpPr>
        <p:spPr>
          <a:xfrm>
            <a:off x="142683" y="5524534"/>
            <a:ext cx="7712535" cy="1005109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9BC8D3-6660-C8C6-2B2A-C97FEC2CDE8A}"/>
              </a:ext>
            </a:extLst>
          </p:cNvPr>
          <p:cNvSpPr txBox="1"/>
          <p:nvPr/>
        </p:nvSpPr>
        <p:spPr>
          <a:xfrm>
            <a:off x="3243503" y="3969937"/>
            <a:ext cx="1352311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1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Doha-WC</a:t>
            </a:r>
            <a:endParaRPr lang="ko-KR" altLang="en-US" sz="13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62D28-597C-D66D-D78A-7BF38A50DFDA}"/>
              </a:ext>
            </a:extLst>
          </p:cNvPr>
          <p:cNvSpPr txBox="1"/>
          <p:nvPr/>
        </p:nvSpPr>
        <p:spPr>
          <a:xfrm>
            <a:off x="3088051" y="3428378"/>
            <a:ext cx="163655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50.7M</a:t>
            </a:r>
            <a:endParaRPr lang="ko-KR" altLang="en-US" sz="28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D51A-D518-2ABD-6E8C-B38164020836}"/>
              </a:ext>
            </a:extLst>
          </p:cNvPr>
          <p:cNvSpPr txBox="1"/>
          <p:nvPr/>
        </p:nvSpPr>
        <p:spPr>
          <a:xfrm>
            <a:off x="2635924" y="3314867"/>
            <a:ext cx="34681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1000" dirty="0">
                <a:solidFill>
                  <a:srgbClr val="008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sz="1000" dirty="0">
              <a:solidFill>
                <a:srgbClr val="008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76805A-087B-B8C3-1497-C698ED2C04CB}"/>
              </a:ext>
            </a:extLst>
          </p:cNvPr>
          <p:cNvSpPr txBox="1"/>
          <p:nvPr/>
        </p:nvSpPr>
        <p:spPr>
          <a:xfrm>
            <a:off x="3559099" y="5069029"/>
            <a:ext cx="201657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altLang="ko-KR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Оны тамирчин</a:t>
            </a:r>
            <a:endParaRPr lang="ko-KR" altLang="en-US" sz="14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7B2D5A-1337-91C1-1D2A-D4EFBF03E9ED}"/>
              </a:ext>
            </a:extLst>
          </p:cNvPr>
          <p:cNvSpPr txBox="1"/>
          <p:nvPr/>
        </p:nvSpPr>
        <p:spPr>
          <a:xfrm>
            <a:off x="3751066" y="4545751"/>
            <a:ext cx="165255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altLang="ko-KR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altLang="ko-KR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mn-MN" altLang="ko-KR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GB" altLang="ko-KR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ko-KR" altLang="en-US" sz="28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774C5B-F72C-4827-4FD2-64C99D5848B6}"/>
              </a:ext>
            </a:extLst>
          </p:cNvPr>
          <p:cNvSpPr txBox="1"/>
          <p:nvPr/>
        </p:nvSpPr>
        <p:spPr>
          <a:xfrm>
            <a:off x="105432" y="6187546"/>
            <a:ext cx="181455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altLang="ko-KR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Шүүгчийн цалин</a:t>
            </a:r>
            <a:endParaRPr lang="ko-KR" altLang="en-US" sz="1400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DD6333-C7E7-F16D-53F0-19A1C8A95478}"/>
              </a:ext>
            </a:extLst>
          </p:cNvPr>
          <p:cNvSpPr txBox="1"/>
          <p:nvPr/>
        </p:nvSpPr>
        <p:spPr>
          <a:xfrm>
            <a:off x="193584" y="5631652"/>
            <a:ext cx="1441477" cy="646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altLang="ko-KR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r>
              <a:rPr lang="en-GB" altLang="ko-KR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endParaRPr lang="ko-KR" altLang="en-US" sz="36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7F09265-19C6-EDCF-7A30-870E6A17DD59}"/>
              </a:ext>
            </a:extLst>
          </p:cNvPr>
          <p:cNvGrpSpPr/>
          <p:nvPr/>
        </p:nvGrpSpPr>
        <p:grpSpPr>
          <a:xfrm>
            <a:off x="20" y="1282"/>
            <a:ext cx="12223166" cy="6856718"/>
            <a:chOff x="20" y="1282"/>
            <a:chExt cx="12223166" cy="6856718"/>
          </a:xfrm>
        </p:grpSpPr>
        <p:pic>
          <p:nvPicPr>
            <p:cNvPr id="4" name="Picture 3" descr="A picture containing water, blue, swimming">
              <a:extLst>
                <a:ext uri="{FF2B5EF4-FFF2-40B4-BE49-F238E27FC236}">
                  <a16:creationId xmlns:a16="http://schemas.microsoft.com/office/drawing/2014/main" id="{CBE10673-9B3D-2E2F-4FCF-E4DA3B7A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10BFA1BB-B142-E1A6-C43B-0BC81FB5D3BE}"/>
                </a:ext>
              </a:extLst>
            </p:cNvPr>
            <p:cNvSpPr txBox="1">
              <a:spLocks/>
            </p:cNvSpPr>
            <p:nvPr/>
          </p:nvSpPr>
          <p:spPr>
            <a:xfrm>
              <a:off x="31186" y="703847"/>
              <a:ext cx="12192000" cy="615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endPara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04D22E-CF94-4ABE-0303-F0995BE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17" y="25438"/>
              <a:ext cx="650725" cy="652972"/>
            </a:xfrm>
            <a:prstGeom prst="rect">
              <a:avLst/>
            </a:prstGeom>
          </p:spPr>
        </p:pic>
      </p:grpSp>
      <p:sp>
        <p:nvSpPr>
          <p:cNvPr id="94" name="object 2">
            <a:extLst>
              <a:ext uri="{FF2B5EF4-FFF2-40B4-BE49-F238E27FC236}">
                <a16:creationId xmlns:a16="http://schemas.microsoft.com/office/drawing/2014/main" id="{B5A4FF8A-1CCA-B859-92BA-71B411B5D934}"/>
              </a:ext>
            </a:extLst>
          </p:cNvPr>
          <p:cNvSpPr txBox="1"/>
          <p:nvPr/>
        </p:nvSpPr>
        <p:spPr>
          <a:xfrm>
            <a:off x="9075420" y="124069"/>
            <a:ext cx="2702511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МУССХолбоо НҮТББ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  <a:endParaRPr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9FC75A-F427-5419-0FB1-04E1E62EC7EE}"/>
              </a:ext>
            </a:extLst>
          </p:cNvPr>
          <p:cNvSpPr txBox="1"/>
          <p:nvPr/>
        </p:nvSpPr>
        <p:spPr>
          <a:xfrm>
            <a:off x="48017" y="2001205"/>
            <a:ext cx="285420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n-MN" sz="12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ОРЛОГЫН ТАЙЛАНГИЙН ТӨСӨӨЛӨЛ</a:t>
            </a:r>
            <a:endParaRPr lang="en-IN" sz="10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7" name="object 5">
            <a:extLst>
              <a:ext uri="{FF2B5EF4-FFF2-40B4-BE49-F238E27FC236}">
                <a16:creationId xmlns:a16="http://schemas.microsoft.com/office/drawing/2014/main" id="{E444913A-E686-1BA0-B08F-F48840AB9A09}"/>
              </a:ext>
            </a:extLst>
          </p:cNvPr>
          <p:cNvSpPr txBox="1"/>
          <p:nvPr/>
        </p:nvSpPr>
        <p:spPr>
          <a:xfrm>
            <a:off x="154602" y="855060"/>
            <a:ext cx="11950257" cy="701512"/>
          </a:xfrm>
          <a:prstGeom prst="rect">
            <a:avLst/>
          </a:prstGeom>
        </p:spPr>
        <p:txBody>
          <a:bodyPr vert="horz" wrap="square" lIns="0" tIns="12700" rIns="0" bIns="0" rtlCol="0">
            <a:normAutofit fontScale="25000" lnSpcReduction="20000"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mn-MN" sz="4800" b="1" spc="-1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Санхүүгийн мэдээлэл, 2025</a:t>
            </a:r>
            <a:r>
              <a:rPr lang="en-GB" sz="4800" b="1" spc="-1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mn-MN" sz="4800" b="1" spc="-1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Төлөвлөгөө</a:t>
            </a:r>
            <a:endParaRPr lang="en-GB" sz="4800" b="1" spc="-1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mn-MN" sz="15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3675" marR="5080" algn="just">
              <a:lnSpc>
                <a:spcPct val="150000"/>
              </a:lnSpc>
              <a:spcBef>
                <a:spcPts val="765"/>
              </a:spcBef>
            </a:pPr>
            <a:r>
              <a:rPr lang="mn-MN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МУССХолбоо НҮТББ  нь </a:t>
            </a:r>
            <a:r>
              <a:rPr lang="en-GB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</a:t>
            </a:r>
            <a:r>
              <a:rPr lang="mn-MN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mn-MN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онд дотоодын </a:t>
            </a:r>
            <a:r>
              <a:rPr lang="en-GB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mn-MN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тэмцээн зохион байгуулж, Сингапур улсад зохиогдох ДАШТ 8 хүний бүрэлдэхүүнтэй оролцохоор төлөвлөж байна.</a:t>
            </a:r>
          </a:p>
          <a:p>
            <a:pPr marL="193675" marR="5080" algn="just">
              <a:lnSpc>
                <a:spcPct val="120000"/>
              </a:lnSpc>
              <a:spcBef>
                <a:spcPts val="765"/>
              </a:spcBef>
            </a:pPr>
            <a:r>
              <a:rPr lang="mn-MN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2025 оны хувьд </a:t>
            </a:r>
            <a:r>
              <a:rPr lang="en-GB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FINA-</a:t>
            </a:r>
            <a:r>
              <a:rPr lang="mn-MN" sz="4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 тухайн 2024 оны санхүүжилтийг амжилттай хамгаалсан тул  жилийн 30.0 ам доллар хэвээр хадгалж чадсан бөгөөд 3 сард 20.0 ам долларын урьдчилгаа авсан .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3910581-8090-CF6E-5E26-7A4C5D69703C}"/>
              </a:ext>
            </a:extLst>
          </p:cNvPr>
          <p:cNvSpPr txBox="1"/>
          <p:nvPr/>
        </p:nvSpPr>
        <p:spPr>
          <a:xfrm>
            <a:off x="7475942" y="2059345"/>
            <a:ext cx="447879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n-MN" sz="12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МӨНГӨН УРСГАЛЫН ТӨСӨӨЛӨЛ</a:t>
            </a:r>
            <a:r>
              <a:rPr lang="en-GB" sz="12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</a:t>
            </a:r>
            <a:r>
              <a:rPr lang="mn-MN" sz="12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Хураангуй</a:t>
            </a:r>
            <a:endParaRPr lang="en-IN" sz="9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3A099B4-098F-20AA-D5F2-16F940FECF9B}"/>
              </a:ext>
            </a:extLst>
          </p:cNvPr>
          <p:cNvCxnSpPr>
            <a:cxnSpLocks/>
          </p:cNvCxnSpPr>
          <p:nvPr/>
        </p:nvCxnSpPr>
        <p:spPr>
          <a:xfrm>
            <a:off x="4980978" y="2570789"/>
            <a:ext cx="0" cy="408968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11CAA1B-0BC5-C60E-3860-1347B720CA90}"/>
              </a:ext>
            </a:extLst>
          </p:cNvPr>
          <p:cNvGrpSpPr/>
          <p:nvPr/>
        </p:nvGrpSpPr>
        <p:grpSpPr>
          <a:xfrm>
            <a:off x="5129236" y="2212067"/>
            <a:ext cx="2165141" cy="632469"/>
            <a:chOff x="5140798" y="2557894"/>
            <a:chExt cx="2165141" cy="632469"/>
          </a:xfrm>
        </p:grpSpPr>
        <p:sp>
          <p:nvSpPr>
            <p:cNvPr id="64" name="object 6">
              <a:extLst>
                <a:ext uri="{FF2B5EF4-FFF2-40B4-BE49-F238E27FC236}">
                  <a16:creationId xmlns:a16="http://schemas.microsoft.com/office/drawing/2014/main" id="{CF83671B-1573-E624-33EF-8351EBA45548}"/>
                </a:ext>
              </a:extLst>
            </p:cNvPr>
            <p:cNvSpPr/>
            <p:nvPr/>
          </p:nvSpPr>
          <p:spPr>
            <a:xfrm>
              <a:off x="5206672" y="2623879"/>
              <a:ext cx="1972537" cy="566484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E1CF7A-1A30-0FD4-8AFB-007B76282261}"/>
                </a:ext>
              </a:extLst>
            </p:cNvPr>
            <p:cNvSpPr txBox="1"/>
            <p:nvPr/>
          </p:nvSpPr>
          <p:spPr>
            <a:xfrm>
              <a:off x="5442347" y="2557894"/>
              <a:ext cx="144786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10.5 </a:t>
              </a:r>
              <a:r>
                <a:rPr lang="en-GB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endParaRPr lang="ko-KR" altLang="en-US" sz="2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0CBA471-D6ED-71FD-3D04-F778B84FAE4F}"/>
                </a:ext>
              </a:extLst>
            </p:cNvPr>
            <p:cNvSpPr txBox="1"/>
            <p:nvPr/>
          </p:nvSpPr>
          <p:spPr>
            <a:xfrm>
              <a:off x="5140798" y="2882586"/>
              <a:ext cx="216514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 Клубын татвар</a:t>
              </a:r>
              <a:endParaRPr lang="ko-KR" altLang="en-US" sz="14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925832D-B809-10E4-7066-9D4A5B5E733C}"/>
              </a:ext>
            </a:extLst>
          </p:cNvPr>
          <p:cNvCxnSpPr>
            <a:cxnSpLocks/>
          </p:cNvCxnSpPr>
          <p:nvPr/>
        </p:nvCxnSpPr>
        <p:spPr>
          <a:xfrm>
            <a:off x="7412994" y="2591357"/>
            <a:ext cx="0" cy="408968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04CE9D1-0CC5-E339-A195-B0FFEC8C7DF5}"/>
              </a:ext>
            </a:extLst>
          </p:cNvPr>
          <p:cNvGrpSpPr/>
          <p:nvPr/>
        </p:nvGrpSpPr>
        <p:grpSpPr>
          <a:xfrm>
            <a:off x="5139183" y="2804449"/>
            <a:ext cx="2165141" cy="632469"/>
            <a:chOff x="5140798" y="2557894"/>
            <a:chExt cx="2165141" cy="632469"/>
          </a:xfrm>
        </p:grpSpPr>
        <p:sp>
          <p:nvSpPr>
            <p:cNvPr id="81" name="object 6">
              <a:extLst>
                <a:ext uri="{FF2B5EF4-FFF2-40B4-BE49-F238E27FC236}">
                  <a16:creationId xmlns:a16="http://schemas.microsoft.com/office/drawing/2014/main" id="{45AC157A-911C-668E-198F-481849023846}"/>
                </a:ext>
              </a:extLst>
            </p:cNvPr>
            <p:cNvSpPr/>
            <p:nvPr/>
          </p:nvSpPr>
          <p:spPr>
            <a:xfrm>
              <a:off x="5206672" y="2623879"/>
              <a:ext cx="1972537" cy="566484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EAC12F3-EAAE-CB87-3494-C9F858AF0E7A}"/>
                </a:ext>
              </a:extLst>
            </p:cNvPr>
            <p:cNvSpPr txBox="1"/>
            <p:nvPr/>
          </p:nvSpPr>
          <p:spPr>
            <a:xfrm>
              <a:off x="5442347" y="2557894"/>
              <a:ext cx="144786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30.0 </a:t>
              </a:r>
              <a:r>
                <a:rPr lang="en-GB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endParaRPr lang="ko-KR" altLang="en-US" sz="2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D92E27D-146D-2F8A-A8E4-1D90551922B1}"/>
                </a:ext>
              </a:extLst>
            </p:cNvPr>
            <p:cNvSpPr txBox="1"/>
            <p:nvPr/>
          </p:nvSpPr>
          <p:spPr>
            <a:xfrm>
              <a:off x="5140798" y="2897975"/>
              <a:ext cx="216514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600 Гишүүний татвар</a:t>
              </a:r>
              <a:endParaRPr lang="ko-KR" altLang="en-US" sz="1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093C18-EB93-79F2-4E27-DE09E8155B81}"/>
              </a:ext>
            </a:extLst>
          </p:cNvPr>
          <p:cNvGrpSpPr/>
          <p:nvPr/>
        </p:nvGrpSpPr>
        <p:grpSpPr>
          <a:xfrm>
            <a:off x="5151039" y="3394168"/>
            <a:ext cx="2165141" cy="632469"/>
            <a:chOff x="5140798" y="2557894"/>
            <a:chExt cx="2165141" cy="632469"/>
          </a:xfrm>
        </p:grpSpPr>
        <p:sp>
          <p:nvSpPr>
            <p:cNvPr id="109" name="object 6">
              <a:extLst>
                <a:ext uri="{FF2B5EF4-FFF2-40B4-BE49-F238E27FC236}">
                  <a16:creationId xmlns:a16="http://schemas.microsoft.com/office/drawing/2014/main" id="{838D2E7A-176C-5A44-D6E2-AC3246EF9BB6}"/>
                </a:ext>
              </a:extLst>
            </p:cNvPr>
            <p:cNvSpPr/>
            <p:nvPr/>
          </p:nvSpPr>
          <p:spPr>
            <a:xfrm>
              <a:off x="5206672" y="2623879"/>
              <a:ext cx="1972537" cy="566484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6AF2356-F046-A5B7-841B-B0F496B7EB13}"/>
                </a:ext>
              </a:extLst>
            </p:cNvPr>
            <p:cNvSpPr txBox="1"/>
            <p:nvPr/>
          </p:nvSpPr>
          <p:spPr>
            <a:xfrm>
              <a:off x="5442347" y="2557894"/>
              <a:ext cx="144786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72.0 </a:t>
              </a:r>
              <a:r>
                <a:rPr lang="en-GB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endParaRPr lang="ko-KR" altLang="en-US" sz="2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C41E7CD-902C-5879-4286-C62435B53023}"/>
                </a:ext>
              </a:extLst>
            </p:cNvPr>
            <p:cNvSpPr txBox="1"/>
            <p:nvPr/>
          </p:nvSpPr>
          <p:spPr>
            <a:xfrm>
              <a:off x="5140798" y="2882586"/>
              <a:ext cx="216514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7200 Гарааны хураамж</a:t>
              </a:r>
              <a:endParaRPr lang="ko-KR" altLang="en-US" sz="14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3" name="object 6">
            <a:extLst>
              <a:ext uri="{FF2B5EF4-FFF2-40B4-BE49-F238E27FC236}">
                <a16:creationId xmlns:a16="http://schemas.microsoft.com/office/drawing/2014/main" id="{CB37B4B6-3221-A653-351E-4016169ACA98}"/>
              </a:ext>
            </a:extLst>
          </p:cNvPr>
          <p:cNvSpPr/>
          <p:nvPr/>
        </p:nvSpPr>
        <p:spPr>
          <a:xfrm>
            <a:off x="5046206" y="2205273"/>
            <a:ext cx="2291853" cy="2462988"/>
          </a:xfrm>
          <a:custGeom>
            <a:avLst/>
            <a:gdLst/>
            <a:ahLst/>
            <a:cxnLst/>
            <a:rect l="l" t="t" r="r" b="b"/>
            <a:pathLst>
              <a:path w="3604895" h="957579">
                <a:moveTo>
                  <a:pt x="3445255" y="0"/>
                </a:moveTo>
                <a:lnTo>
                  <a:pt x="159600" y="0"/>
                </a:lnTo>
                <a:lnTo>
                  <a:pt x="109152" y="8141"/>
                </a:lnTo>
                <a:lnTo>
                  <a:pt x="65340" y="30809"/>
                </a:lnTo>
                <a:lnTo>
                  <a:pt x="30792" y="65370"/>
                </a:lnTo>
                <a:lnTo>
                  <a:pt x="8136" y="109191"/>
                </a:lnTo>
                <a:lnTo>
                  <a:pt x="0" y="159639"/>
                </a:lnTo>
                <a:lnTo>
                  <a:pt x="0" y="797941"/>
                </a:lnTo>
                <a:lnTo>
                  <a:pt x="8136" y="848388"/>
                </a:lnTo>
                <a:lnTo>
                  <a:pt x="30792" y="892209"/>
                </a:lnTo>
                <a:lnTo>
                  <a:pt x="65340" y="926770"/>
                </a:lnTo>
                <a:lnTo>
                  <a:pt x="109152" y="949438"/>
                </a:lnTo>
                <a:lnTo>
                  <a:pt x="159600" y="957580"/>
                </a:lnTo>
                <a:lnTo>
                  <a:pt x="3445255" y="957580"/>
                </a:lnTo>
                <a:lnTo>
                  <a:pt x="3495703" y="949438"/>
                </a:lnTo>
                <a:lnTo>
                  <a:pt x="3539524" y="926770"/>
                </a:lnTo>
                <a:lnTo>
                  <a:pt x="3574085" y="892209"/>
                </a:lnTo>
                <a:lnTo>
                  <a:pt x="3596753" y="848388"/>
                </a:lnTo>
                <a:lnTo>
                  <a:pt x="3604894" y="797941"/>
                </a:lnTo>
                <a:lnTo>
                  <a:pt x="3604894" y="159639"/>
                </a:lnTo>
                <a:lnTo>
                  <a:pt x="3596753" y="109191"/>
                </a:lnTo>
                <a:lnTo>
                  <a:pt x="3574085" y="65370"/>
                </a:lnTo>
                <a:lnTo>
                  <a:pt x="3539524" y="30809"/>
                </a:lnTo>
                <a:lnTo>
                  <a:pt x="3495703" y="8141"/>
                </a:lnTo>
                <a:lnTo>
                  <a:pt x="3445255" y="0"/>
                </a:lnTo>
                <a:close/>
              </a:path>
            </a:pathLst>
          </a:custGeom>
          <a:noFill/>
          <a:ln w="9525" cap="flat" cmpd="sng" algn="ctr">
            <a:solidFill>
              <a:schemeClr val="accent6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1DF9B30-D66B-6BA7-5F22-AFC7C1181CD3}"/>
              </a:ext>
            </a:extLst>
          </p:cNvPr>
          <p:cNvGrpSpPr/>
          <p:nvPr/>
        </p:nvGrpSpPr>
        <p:grpSpPr>
          <a:xfrm>
            <a:off x="5169612" y="4706936"/>
            <a:ext cx="2165141" cy="683818"/>
            <a:chOff x="5140798" y="2552712"/>
            <a:chExt cx="2165141" cy="683818"/>
          </a:xfrm>
        </p:grpSpPr>
        <p:sp>
          <p:nvSpPr>
            <p:cNvPr id="117" name="object 6">
              <a:extLst>
                <a:ext uri="{FF2B5EF4-FFF2-40B4-BE49-F238E27FC236}">
                  <a16:creationId xmlns:a16="http://schemas.microsoft.com/office/drawing/2014/main" id="{32486D84-1046-AFA1-BC9D-F156D27297F6}"/>
                </a:ext>
              </a:extLst>
            </p:cNvPr>
            <p:cNvSpPr/>
            <p:nvPr/>
          </p:nvSpPr>
          <p:spPr>
            <a:xfrm>
              <a:off x="5206672" y="2623879"/>
              <a:ext cx="1972537" cy="566484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CC025DF-EC5B-EDC8-77BD-07DD026063A8}"/>
                </a:ext>
              </a:extLst>
            </p:cNvPr>
            <p:cNvSpPr txBox="1"/>
            <p:nvPr/>
          </p:nvSpPr>
          <p:spPr>
            <a:xfrm>
              <a:off x="5492580" y="2552712"/>
              <a:ext cx="144786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125.3 </a:t>
              </a:r>
              <a:r>
                <a:rPr lang="en-GB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endParaRPr lang="ko-KR" altLang="en-US" sz="2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6C638FF-B9D1-92F4-ADAE-FE60F612B555}"/>
                </a:ext>
              </a:extLst>
            </p:cNvPr>
            <p:cNvSpPr txBox="1"/>
            <p:nvPr/>
          </p:nvSpPr>
          <p:spPr>
            <a:xfrm>
              <a:off x="5140798" y="2836420"/>
              <a:ext cx="2165141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Насанд хүрэгчид, Өсвөр үе, </a:t>
              </a:r>
            </a:p>
            <a:p>
              <a:pPr algn="ctr"/>
              <a:r>
                <a:rPr lang="mn-MN" altLang="ko-KR" sz="1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Мастерс, Цомын тэмцээн</a:t>
              </a:r>
              <a:endParaRPr lang="ko-KR" altLang="en-US" sz="1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05672DF-13FA-0853-90C7-FA9EC520A5A4}"/>
              </a:ext>
            </a:extLst>
          </p:cNvPr>
          <p:cNvGrpSpPr/>
          <p:nvPr/>
        </p:nvGrpSpPr>
        <p:grpSpPr>
          <a:xfrm>
            <a:off x="5193186" y="5371177"/>
            <a:ext cx="2165141" cy="632469"/>
            <a:chOff x="5140798" y="2557894"/>
            <a:chExt cx="2165141" cy="632469"/>
          </a:xfrm>
        </p:grpSpPr>
        <p:sp>
          <p:nvSpPr>
            <p:cNvPr id="121" name="object 6">
              <a:extLst>
                <a:ext uri="{FF2B5EF4-FFF2-40B4-BE49-F238E27FC236}">
                  <a16:creationId xmlns:a16="http://schemas.microsoft.com/office/drawing/2014/main" id="{14F313F3-0875-9256-4DD2-F7C5E6A6EBA3}"/>
                </a:ext>
              </a:extLst>
            </p:cNvPr>
            <p:cNvSpPr/>
            <p:nvPr/>
          </p:nvSpPr>
          <p:spPr>
            <a:xfrm>
              <a:off x="5206672" y="2623879"/>
              <a:ext cx="1972537" cy="566484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CEB98F6-087F-D137-1594-BE9FB7BC5F61}"/>
                </a:ext>
              </a:extLst>
            </p:cNvPr>
            <p:cNvSpPr txBox="1"/>
            <p:nvPr/>
          </p:nvSpPr>
          <p:spPr>
            <a:xfrm>
              <a:off x="5442347" y="2557894"/>
              <a:ext cx="144786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GB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endParaRPr lang="ko-KR" altLang="en-US" sz="2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1F7B3AA-863F-29A5-FBA7-9344453D62B0}"/>
                </a:ext>
              </a:extLst>
            </p:cNvPr>
            <p:cNvSpPr txBox="1"/>
            <p:nvPr/>
          </p:nvSpPr>
          <p:spPr>
            <a:xfrm>
              <a:off x="5140798" y="2897975"/>
              <a:ext cx="216514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Сингапур-Дэлхийн аварга</a:t>
              </a:r>
              <a:endParaRPr lang="ko-KR" altLang="en-US" sz="1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F1C80EB-4E05-EF85-512C-095BA8BED045}"/>
              </a:ext>
            </a:extLst>
          </p:cNvPr>
          <p:cNvGrpSpPr/>
          <p:nvPr/>
        </p:nvGrpSpPr>
        <p:grpSpPr>
          <a:xfrm>
            <a:off x="5169612" y="6028007"/>
            <a:ext cx="2165141" cy="632469"/>
            <a:chOff x="5140798" y="2557894"/>
            <a:chExt cx="2165141" cy="632469"/>
          </a:xfrm>
        </p:grpSpPr>
        <p:sp>
          <p:nvSpPr>
            <p:cNvPr id="125" name="object 6">
              <a:extLst>
                <a:ext uri="{FF2B5EF4-FFF2-40B4-BE49-F238E27FC236}">
                  <a16:creationId xmlns:a16="http://schemas.microsoft.com/office/drawing/2014/main" id="{C133AC8E-B29E-8C54-733F-0FBB6197905B}"/>
                </a:ext>
              </a:extLst>
            </p:cNvPr>
            <p:cNvSpPr/>
            <p:nvPr/>
          </p:nvSpPr>
          <p:spPr>
            <a:xfrm>
              <a:off x="5206672" y="2623879"/>
              <a:ext cx="1972537" cy="566484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5AEDD59-76BB-F8CF-7195-47A837879BFA}"/>
                </a:ext>
              </a:extLst>
            </p:cNvPr>
            <p:cNvSpPr txBox="1"/>
            <p:nvPr/>
          </p:nvSpPr>
          <p:spPr>
            <a:xfrm>
              <a:off x="5442347" y="2557894"/>
              <a:ext cx="144786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GB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endParaRPr lang="ko-KR" altLang="en-US" sz="2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26645819-472A-C5D8-A196-4A9112089F0E}"/>
                </a:ext>
              </a:extLst>
            </p:cNvPr>
            <p:cNvSpPr txBox="1"/>
            <p:nvPr/>
          </p:nvSpPr>
          <p:spPr>
            <a:xfrm>
              <a:off x="5140798" y="2897975"/>
              <a:ext cx="216514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Сингапур-Задгай</a:t>
              </a:r>
              <a:endParaRPr lang="ko-KR" altLang="en-US" sz="1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8" name="object 6">
            <a:extLst>
              <a:ext uri="{FF2B5EF4-FFF2-40B4-BE49-F238E27FC236}">
                <a16:creationId xmlns:a16="http://schemas.microsoft.com/office/drawing/2014/main" id="{FD89ED9C-E57D-986D-15F1-C966DCB17BA6}"/>
              </a:ext>
            </a:extLst>
          </p:cNvPr>
          <p:cNvSpPr/>
          <p:nvPr/>
        </p:nvSpPr>
        <p:spPr>
          <a:xfrm>
            <a:off x="5079671" y="4712118"/>
            <a:ext cx="2254591" cy="2027743"/>
          </a:xfrm>
          <a:custGeom>
            <a:avLst/>
            <a:gdLst/>
            <a:ahLst/>
            <a:cxnLst/>
            <a:rect l="l" t="t" r="r" b="b"/>
            <a:pathLst>
              <a:path w="3604895" h="957579">
                <a:moveTo>
                  <a:pt x="3445255" y="0"/>
                </a:moveTo>
                <a:lnTo>
                  <a:pt x="159600" y="0"/>
                </a:lnTo>
                <a:lnTo>
                  <a:pt x="109152" y="8141"/>
                </a:lnTo>
                <a:lnTo>
                  <a:pt x="65340" y="30809"/>
                </a:lnTo>
                <a:lnTo>
                  <a:pt x="30792" y="65370"/>
                </a:lnTo>
                <a:lnTo>
                  <a:pt x="8136" y="109191"/>
                </a:lnTo>
                <a:lnTo>
                  <a:pt x="0" y="159639"/>
                </a:lnTo>
                <a:lnTo>
                  <a:pt x="0" y="797941"/>
                </a:lnTo>
                <a:lnTo>
                  <a:pt x="8136" y="848388"/>
                </a:lnTo>
                <a:lnTo>
                  <a:pt x="30792" y="892209"/>
                </a:lnTo>
                <a:lnTo>
                  <a:pt x="65340" y="926770"/>
                </a:lnTo>
                <a:lnTo>
                  <a:pt x="109152" y="949438"/>
                </a:lnTo>
                <a:lnTo>
                  <a:pt x="159600" y="957580"/>
                </a:lnTo>
                <a:lnTo>
                  <a:pt x="3445255" y="957580"/>
                </a:lnTo>
                <a:lnTo>
                  <a:pt x="3495703" y="949438"/>
                </a:lnTo>
                <a:lnTo>
                  <a:pt x="3539524" y="926770"/>
                </a:lnTo>
                <a:lnTo>
                  <a:pt x="3574085" y="892209"/>
                </a:lnTo>
                <a:lnTo>
                  <a:pt x="3596753" y="848388"/>
                </a:lnTo>
                <a:lnTo>
                  <a:pt x="3604894" y="797941"/>
                </a:lnTo>
                <a:lnTo>
                  <a:pt x="3604894" y="159639"/>
                </a:lnTo>
                <a:lnTo>
                  <a:pt x="3596753" y="109191"/>
                </a:lnTo>
                <a:lnTo>
                  <a:pt x="3574085" y="65370"/>
                </a:lnTo>
                <a:lnTo>
                  <a:pt x="3539524" y="30809"/>
                </a:lnTo>
                <a:lnTo>
                  <a:pt x="3495703" y="8141"/>
                </a:lnTo>
                <a:lnTo>
                  <a:pt x="3445255" y="0"/>
                </a:lnTo>
                <a:close/>
              </a:path>
            </a:pathLst>
          </a:custGeom>
          <a:noFill/>
          <a:ln w="9525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0" tIns="0" rIns="0" bIns="0" rtlCol="0"/>
          <a:lstStyle/>
          <a:p>
            <a:endParaRPr sz="12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DEDDA1-541F-FE65-5C1D-D6147C00E0D7}"/>
              </a:ext>
            </a:extLst>
          </p:cNvPr>
          <p:cNvCxnSpPr>
            <a:cxnSpLocks/>
          </p:cNvCxnSpPr>
          <p:nvPr/>
        </p:nvCxnSpPr>
        <p:spPr>
          <a:xfrm>
            <a:off x="7475942" y="4836139"/>
            <a:ext cx="4764939" cy="0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1D7E57-3C0D-D54E-9DE3-13AF36BED66F}"/>
              </a:ext>
            </a:extLst>
          </p:cNvPr>
          <p:cNvCxnSpPr>
            <a:cxnSpLocks/>
          </p:cNvCxnSpPr>
          <p:nvPr/>
        </p:nvCxnSpPr>
        <p:spPr>
          <a:xfrm>
            <a:off x="182497" y="2047328"/>
            <a:ext cx="11845578" cy="0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6F78EB3-ABFF-1FAE-99FB-E705DCB67E48}"/>
              </a:ext>
            </a:extLst>
          </p:cNvPr>
          <p:cNvSpPr/>
          <p:nvPr/>
        </p:nvSpPr>
        <p:spPr>
          <a:xfrm>
            <a:off x="4274449" y="3697912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3E0E6C-0A67-7292-DD02-427E2CACA4FA}"/>
              </a:ext>
            </a:extLst>
          </p:cNvPr>
          <p:cNvSpPr/>
          <p:nvPr/>
        </p:nvSpPr>
        <p:spPr>
          <a:xfrm>
            <a:off x="4294153" y="2524958"/>
            <a:ext cx="565484" cy="154766"/>
          </a:xfrm>
          <a:prstGeom prst="ellipse">
            <a:avLst/>
          </a:prstGeom>
          <a:noFill/>
          <a:ln w="31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DF3AD6-9A4C-1451-38BD-4EBD2FC4639E}"/>
              </a:ext>
            </a:extLst>
          </p:cNvPr>
          <p:cNvSpPr txBox="1"/>
          <p:nvPr/>
        </p:nvSpPr>
        <p:spPr>
          <a:xfrm>
            <a:off x="8253319" y="4835400"/>
            <a:ext cx="22108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sz="11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НИЙТ ОРЛОГО/ НИЙТ ЗАРДАЛ</a:t>
            </a:r>
            <a:endParaRPr lang="en-IN" sz="11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9CAF6C-07D2-22EE-8419-5BF4DC3F251A}"/>
              </a:ext>
            </a:extLst>
          </p:cNvPr>
          <p:cNvCxnSpPr>
            <a:cxnSpLocks/>
          </p:cNvCxnSpPr>
          <p:nvPr/>
        </p:nvCxnSpPr>
        <p:spPr>
          <a:xfrm>
            <a:off x="10568455" y="4906991"/>
            <a:ext cx="0" cy="1774053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C09D32D-9E55-D0AA-6D87-9EBE6BAFA0C7}"/>
              </a:ext>
            </a:extLst>
          </p:cNvPr>
          <p:cNvCxnSpPr>
            <a:cxnSpLocks/>
          </p:cNvCxnSpPr>
          <p:nvPr/>
        </p:nvCxnSpPr>
        <p:spPr>
          <a:xfrm>
            <a:off x="105366" y="4786187"/>
            <a:ext cx="4734567" cy="0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1C13B32-95E0-16A2-15B6-BCEA0F039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673993"/>
              </p:ext>
            </p:extLst>
          </p:nvPr>
        </p:nvGraphicFramePr>
        <p:xfrm>
          <a:off x="111379" y="2205272"/>
          <a:ext cx="4592453" cy="2555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2118">
                  <a:extLst>
                    <a:ext uri="{9D8B030D-6E8A-4147-A177-3AD203B41FA5}">
                      <a16:colId xmlns:a16="http://schemas.microsoft.com/office/drawing/2014/main" val="1740231969"/>
                    </a:ext>
                  </a:extLst>
                </a:gridCol>
                <a:gridCol w="888237">
                  <a:extLst>
                    <a:ext uri="{9D8B030D-6E8A-4147-A177-3AD203B41FA5}">
                      <a16:colId xmlns:a16="http://schemas.microsoft.com/office/drawing/2014/main" val="2203243156"/>
                    </a:ext>
                  </a:extLst>
                </a:gridCol>
                <a:gridCol w="844850">
                  <a:extLst>
                    <a:ext uri="{9D8B030D-6E8A-4147-A177-3AD203B41FA5}">
                      <a16:colId xmlns:a16="http://schemas.microsoft.com/office/drawing/2014/main" val="710604841"/>
                    </a:ext>
                  </a:extLst>
                </a:gridCol>
                <a:gridCol w="527248">
                  <a:extLst>
                    <a:ext uri="{9D8B030D-6E8A-4147-A177-3AD203B41FA5}">
                      <a16:colId xmlns:a16="http://schemas.microsoft.com/office/drawing/2014/main" val="148872398"/>
                    </a:ext>
                  </a:extLst>
                </a:gridCol>
              </a:tblGrid>
              <a:tr h="145916"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Үзүүлэлт</a:t>
                      </a:r>
                    </a:p>
                  </a:txBody>
                  <a:tcPr marL="7580" marR="7580" marT="758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Өөрчлөлт</a:t>
                      </a:r>
                      <a:endParaRPr lang="mn-MN" sz="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570055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Орлого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964362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1. Гишүүдийн татвар 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22,360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40,500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18,140 </a:t>
                      </a:r>
                      <a:endParaRPr lang="en-US" sz="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534236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2.Гарааны төлбөр 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             73,853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72,000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         1,853 </a:t>
                      </a:r>
                      <a:endParaRPr lang="en-US" sz="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363154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3.FINA-s </a:t>
                      </a:r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орж ирэх тэмцээний зардал 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131,287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131,260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             27 </a:t>
                      </a:r>
                      <a:endParaRPr lang="en-US" sz="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803700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4. Ивээн тэтгэлэг 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       -  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5,000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solidFill>
                            <a:srgbClr val="002060"/>
                          </a:solidFill>
                          <a:effectLst/>
                        </a:rPr>
                        <a:t>           5,000 </a:t>
                      </a:r>
                      <a:endParaRPr lang="en-US" sz="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9687498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r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Нийт орлого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227,500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</a:t>
                      </a:r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48,760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21,260 </a:t>
                      </a:r>
                      <a:endParaRPr lang="en-US" sz="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742809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Зардал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203513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Дотоодод 4 тэмцээний зардал</a:t>
                      </a:r>
                      <a:endParaRPr lang="ru-RU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125,209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125,374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solidFill>
                            <a:srgbClr val="002060"/>
                          </a:solidFill>
                          <a:effectLst/>
                        </a:rPr>
                        <a:t>-              165 </a:t>
                      </a:r>
                      <a:endParaRPr lang="en-US" sz="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978472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Гадаад тэмцээний зардал</a:t>
                      </a:r>
                      <a:endParaRPr lang="ru-RU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19,782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20,000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              218 </a:t>
                      </a:r>
                      <a:endParaRPr lang="en-US" sz="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489909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Үйл ажиллагааны  зардал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43,792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72,256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      28,464 </a:t>
                      </a:r>
                      <a:endParaRPr lang="en-US" sz="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053321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Зөвлөлүүдийн зардал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7,500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12,000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         4,500 </a:t>
                      </a:r>
                      <a:endParaRPr lang="en-US" sz="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022689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Элэгдлийн зардал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217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12,055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13,200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         1,145 </a:t>
                      </a:r>
                      <a:endParaRPr lang="en-US" sz="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008691"/>
                  </a:ext>
                </a:extLst>
              </a:tr>
              <a:tr h="257117">
                <a:tc>
                  <a:txBody>
                    <a:bodyPr/>
                    <a:lstStyle/>
                    <a:p>
                      <a:pPr algn="r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Нийт зардал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208,338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242,830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-      34,492 </a:t>
                      </a:r>
                      <a:endParaRPr lang="en-US" sz="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602686"/>
                  </a:ext>
                </a:extLst>
              </a:tr>
              <a:tr h="132015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Бусад олз гарз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           7,861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832252"/>
                  </a:ext>
                </a:extLst>
              </a:tr>
              <a:tr h="257117">
                <a:tc>
                  <a:txBody>
                    <a:bodyPr/>
                    <a:lstStyle/>
                    <a:p>
                      <a:pPr algn="r" fontAlgn="b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Үр дүн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11,302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5,930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0" marR="7580" marT="758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44246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3CD5851-F486-77D3-0801-F37CA5045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942" y="5057136"/>
            <a:ext cx="3013777" cy="162390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CB3470A-2325-5BF7-5657-C84686CC9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354072"/>
              </p:ext>
            </p:extLst>
          </p:nvPr>
        </p:nvGraphicFramePr>
        <p:xfrm>
          <a:off x="7508119" y="2269065"/>
          <a:ext cx="3644807" cy="2507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137">
                  <a:extLst>
                    <a:ext uri="{9D8B030D-6E8A-4147-A177-3AD203B41FA5}">
                      <a16:colId xmlns:a16="http://schemas.microsoft.com/office/drawing/2014/main" val="1436826873"/>
                    </a:ext>
                  </a:extLst>
                </a:gridCol>
                <a:gridCol w="583652">
                  <a:extLst>
                    <a:ext uri="{9D8B030D-6E8A-4147-A177-3AD203B41FA5}">
                      <a16:colId xmlns:a16="http://schemas.microsoft.com/office/drawing/2014/main" val="2430232430"/>
                    </a:ext>
                  </a:extLst>
                </a:gridCol>
                <a:gridCol w="698095">
                  <a:extLst>
                    <a:ext uri="{9D8B030D-6E8A-4147-A177-3AD203B41FA5}">
                      <a16:colId xmlns:a16="http://schemas.microsoft.com/office/drawing/2014/main" val="2055898565"/>
                    </a:ext>
                  </a:extLst>
                </a:gridCol>
                <a:gridCol w="783923">
                  <a:extLst>
                    <a:ext uri="{9D8B030D-6E8A-4147-A177-3AD203B41FA5}">
                      <a16:colId xmlns:a16="http://schemas.microsoft.com/office/drawing/2014/main" val="3407315162"/>
                    </a:ext>
                  </a:extLst>
                </a:gridCol>
              </a:tblGrid>
              <a:tr h="160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mn-M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Үзүүлэлт</a:t>
                      </a:r>
                      <a:endParaRPr lang="mn-MN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n-M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Өөрчлөлт</a:t>
                      </a:r>
                      <a:endParaRPr lang="mn-MN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765531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Татвар, хөтөлбөр орлого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96,263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112,500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16,237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1538870296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Хандив, тусламж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134,825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131,260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-3,565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183429382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Бусад орлого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5,000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5,000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666169544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Нийт орлого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231,088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248,760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17,672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1327792876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Тэмцээн, Ү/а зардалд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168,844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     184,030 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>
                          <a:solidFill>
                            <a:srgbClr val="002060"/>
                          </a:solidFill>
                          <a:effectLst/>
                        </a:rPr>
                        <a:t>-15,186</a:t>
                      </a:r>
                      <a:endParaRPr lang="en-US" sz="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911768692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Ажилчдад төлсөн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18,000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28,800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-10,800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1193512359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Төлсөн НДШ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4,320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4,800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-480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529118895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Зөвлөлийн зардал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7,500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12,000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-4,500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663751906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Төлсөн татвар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2,629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6,912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-4,283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655185453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Худалдан авсан хөрөнгө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18,776</a:t>
                      </a:r>
                      <a:endParaRPr lang="en-US" sz="9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3,000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15,776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935205007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Нийт зардал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220,069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239,542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-19,473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545350473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Ханшийн зөрүү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  -  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en-US" sz="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77937518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Хүүний орлого</a:t>
                      </a:r>
                      <a:endParaRPr lang="mn-MN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1,285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  -   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-1,285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256708835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Цэвэр мөнгөн гүйлгээ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12,303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9,218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3,085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457403399"/>
                  </a:ext>
                </a:extLst>
              </a:tr>
              <a:tr h="147465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Эхний үлдэгдэл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85,396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</a:t>
                      </a:r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r>
                        <a:rPr lang="en-US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7,699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7227482"/>
                  </a:ext>
                </a:extLst>
              </a:tr>
              <a:tr h="134780">
                <a:tc>
                  <a:txBody>
                    <a:bodyPr/>
                    <a:lstStyle/>
                    <a:p>
                      <a:pPr algn="l" rtl="0" fontAlgn="ctr"/>
                      <a:r>
                        <a:rPr lang="mn-MN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Эцсийн үлдэгдэл</a:t>
                      </a:r>
                      <a:endParaRPr lang="mn-MN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97,699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106,917 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9,218</a:t>
                      </a:r>
                      <a:endParaRPr lang="en-US" sz="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334897050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8D31A4EB-F49C-4179-299C-C09EAC77DF52}"/>
              </a:ext>
            </a:extLst>
          </p:cNvPr>
          <p:cNvSpPr/>
          <p:nvPr/>
        </p:nvSpPr>
        <p:spPr>
          <a:xfrm>
            <a:off x="10552656" y="3003016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5291BD-EFE7-A000-25DD-AA84BB39C2E4}"/>
              </a:ext>
            </a:extLst>
          </p:cNvPr>
          <p:cNvSpPr/>
          <p:nvPr/>
        </p:nvSpPr>
        <p:spPr>
          <a:xfrm>
            <a:off x="10537063" y="3172215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412590-8BA2-E946-4E80-395FA02C5D8B}"/>
              </a:ext>
            </a:extLst>
          </p:cNvPr>
          <p:cNvSpPr txBox="1"/>
          <p:nvPr/>
        </p:nvSpPr>
        <p:spPr>
          <a:xfrm flipH="1">
            <a:off x="11197670" y="2353529"/>
            <a:ext cx="1043211" cy="584775"/>
          </a:xfrm>
          <a:prstGeom prst="wedgeRectCallout">
            <a:avLst>
              <a:gd name="adj1" fmla="val 53035"/>
              <a:gd name="adj2" fmla="val 70522"/>
            </a:avLst>
          </a:prstGeom>
          <a:ln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Шагнал   +3 сая</a:t>
            </a:r>
          </a:p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Томилолт +10 сая</a:t>
            </a:r>
          </a:p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Элэгдэл  +1 сая</a:t>
            </a:r>
          </a:p>
          <a:p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919F3F-ED4F-BF45-24D5-EE0E0BA458B8}"/>
              </a:ext>
            </a:extLst>
          </p:cNvPr>
          <p:cNvGrpSpPr/>
          <p:nvPr/>
        </p:nvGrpSpPr>
        <p:grpSpPr>
          <a:xfrm>
            <a:off x="5102320" y="3991672"/>
            <a:ext cx="2165141" cy="632469"/>
            <a:chOff x="5088188" y="2557894"/>
            <a:chExt cx="2165141" cy="632469"/>
          </a:xfrm>
        </p:grpSpPr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39D8AC01-6E8B-4534-AE6F-472B5D1A1332}"/>
                </a:ext>
              </a:extLst>
            </p:cNvPr>
            <p:cNvSpPr/>
            <p:nvPr/>
          </p:nvSpPr>
          <p:spPr>
            <a:xfrm>
              <a:off x="5206672" y="2623879"/>
              <a:ext cx="1972537" cy="566484"/>
            </a:xfrm>
            <a:custGeom>
              <a:avLst/>
              <a:gdLst/>
              <a:ahLst/>
              <a:cxnLst/>
              <a:rect l="l" t="t" r="r" b="b"/>
              <a:pathLst>
                <a:path w="3604895" h="957579">
                  <a:moveTo>
                    <a:pt x="3445255" y="0"/>
                  </a:moveTo>
                  <a:lnTo>
                    <a:pt x="159600" y="0"/>
                  </a:lnTo>
                  <a:lnTo>
                    <a:pt x="109152" y="8141"/>
                  </a:lnTo>
                  <a:lnTo>
                    <a:pt x="65340" y="30809"/>
                  </a:lnTo>
                  <a:lnTo>
                    <a:pt x="30792" y="65370"/>
                  </a:lnTo>
                  <a:lnTo>
                    <a:pt x="8136" y="109191"/>
                  </a:lnTo>
                  <a:lnTo>
                    <a:pt x="0" y="159639"/>
                  </a:lnTo>
                  <a:lnTo>
                    <a:pt x="0" y="797941"/>
                  </a:lnTo>
                  <a:lnTo>
                    <a:pt x="8136" y="848388"/>
                  </a:lnTo>
                  <a:lnTo>
                    <a:pt x="30792" y="892209"/>
                  </a:lnTo>
                  <a:lnTo>
                    <a:pt x="65340" y="926770"/>
                  </a:lnTo>
                  <a:lnTo>
                    <a:pt x="109152" y="949438"/>
                  </a:lnTo>
                  <a:lnTo>
                    <a:pt x="159600" y="957580"/>
                  </a:lnTo>
                  <a:lnTo>
                    <a:pt x="3445255" y="957580"/>
                  </a:lnTo>
                  <a:lnTo>
                    <a:pt x="3495703" y="949438"/>
                  </a:lnTo>
                  <a:lnTo>
                    <a:pt x="3539524" y="926770"/>
                  </a:lnTo>
                  <a:lnTo>
                    <a:pt x="3574085" y="892209"/>
                  </a:lnTo>
                  <a:lnTo>
                    <a:pt x="3596753" y="848388"/>
                  </a:lnTo>
                  <a:lnTo>
                    <a:pt x="3604894" y="797941"/>
                  </a:lnTo>
                  <a:lnTo>
                    <a:pt x="3604894" y="159639"/>
                  </a:lnTo>
                  <a:lnTo>
                    <a:pt x="3596753" y="109191"/>
                  </a:lnTo>
                  <a:lnTo>
                    <a:pt x="3574085" y="65370"/>
                  </a:lnTo>
                  <a:lnTo>
                    <a:pt x="3539524" y="30809"/>
                  </a:lnTo>
                  <a:lnTo>
                    <a:pt x="3495703" y="8141"/>
                  </a:lnTo>
                  <a:lnTo>
                    <a:pt x="3445255" y="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C1C1DB-F3BA-FE81-FBA2-5B17980A0B75}"/>
                </a:ext>
              </a:extLst>
            </p:cNvPr>
            <p:cNvSpPr txBox="1"/>
            <p:nvPr/>
          </p:nvSpPr>
          <p:spPr>
            <a:xfrm>
              <a:off x="5442347" y="2557894"/>
              <a:ext cx="144786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Шагнал</a:t>
              </a:r>
              <a:endParaRPr lang="ko-KR" altLang="en-US" sz="2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874970-62B2-9F69-689C-D01B4B893C19}"/>
                </a:ext>
              </a:extLst>
            </p:cNvPr>
            <p:cNvSpPr txBox="1"/>
            <p:nvPr/>
          </p:nvSpPr>
          <p:spPr>
            <a:xfrm>
              <a:off x="5088188" y="2875356"/>
              <a:ext cx="216514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mn-MN" altLang="ko-KR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1-100.0, 2-60.0, 3-40.0</a:t>
              </a:r>
              <a:endParaRPr lang="ko-KR" altLang="en-US" sz="14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061558D-9F67-8BE0-3404-E52519A41D2D}"/>
              </a:ext>
            </a:extLst>
          </p:cNvPr>
          <p:cNvSpPr txBox="1"/>
          <p:nvPr/>
        </p:nvSpPr>
        <p:spPr>
          <a:xfrm flipH="1">
            <a:off x="11254278" y="3178121"/>
            <a:ext cx="1000073" cy="461665"/>
          </a:xfrm>
          <a:prstGeom prst="wedgeRectCallout">
            <a:avLst>
              <a:gd name="adj1" fmla="val 64880"/>
              <a:gd name="adj2" fmla="val -32103"/>
            </a:avLst>
          </a:prstGeom>
          <a:ln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ЕНБ         +6.0 сая</a:t>
            </a:r>
          </a:p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Нягтлан +4.8 сая</a:t>
            </a:r>
          </a:p>
          <a:p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27" name="Chart 26">
                <a:extLst>
                  <a:ext uri="{FF2B5EF4-FFF2-40B4-BE49-F238E27FC236}">
                    <a16:creationId xmlns:a16="http://schemas.microsoft.com/office/drawing/2014/main" id="{DE4B775D-BA6C-C20B-B81C-1BF5D17AB5B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726855"/>
                  </p:ext>
                </p:extLst>
              </p:nvPr>
            </p:nvGraphicFramePr>
            <p:xfrm>
              <a:off x="10758588" y="4906992"/>
              <a:ext cx="1546927" cy="182694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27" name="Chart 26">
                <a:extLst>
                  <a:ext uri="{FF2B5EF4-FFF2-40B4-BE49-F238E27FC236}">
                    <a16:creationId xmlns:a16="http://schemas.microsoft.com/office/drawing/2014/main" id="{DE4B775D-BA6C-C20B-B81C-1BF5D17AB5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58588" y="4906992"/>
                <a:ext cx="1546927" cy="182694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5BF2D27A-449B-CB45-E4F2-9B0EAB4CFB85}"/>
              </a:ext>
            </a:extLst>
          </p:cNvPr>
          <p:cNvSpPr txBox="1"/>
          <p:nvPr/>
        </p:nvSpPr>
        <p:spPr>
          <a:xfrm flipH="1">
            <a:off x="11298459" y="3855833"/>
            <a:ext cx="968476" cy="338554"/>
          </a:xfrm>
          <a:prstGeom prst="wedgeRectCallout">
            <a:avLst>
              <a:gd name="adj1" fmla="val 67249"/>
              <a:gd name="adj2" fmla="val -38794"/>
            </a:avLst>
          </a:prstGeom>
          <a:ln>
            <a:solidFill>
              <a:srgbClr val="00206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mn-MN" sz="8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Оффист шүүгээ, буйдан авах</a:t>
            </a:r>
            <a:endParaRPr lang="en-IN" sz="8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6AD9D3E-3EE1-70EB-8C9F-D0421EB73F47}"/>
              </a:ext>
            </a:extLst>
          </p:cNvPr>
          <p:cNvSpPr/>
          <p:nvPr/>
        </p:nvSpPr>
        <p:spPr>
          <a:xfrm>
            <a:off x="10534396" y="3749970"/>
            <a:ext cx="565484" cy="154766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E41AB79-F081-C4F8-2E85-CC817AFB5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30" y="4808469"/>
            <a:ext cx="4659759" cy="20099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53FDCA-5099-A4FF-FC1F-0CE0AC432B63}"/>
              </a:ext>
            </a:extLst>
          </p:cNvPr>
          <p:cNvSpPr txBox="1"/>
          <p:nvPr/>
        </p:nvSpPr>
        <p:spPr>
          <a:xfrm>
            <a:off x="3033584" y="4914680"/>
            <a:ext cx="1763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sz="10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Үйл ажиллагааны зардал</a:t>
            </a:r>
            <a:endParaRPr lang="en-IN" sz="1000" b="1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465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blue, swimming">
            <a:extLst>
              <a:ext uri="{FF2B5EF4-FFF2-40B4-BE49-F238E27FC236}">
                <a16:creationId xmlns:a16="http://schemas.microsoft.com/office/drawing/2014/main" id="{CBE10673-9B3D-2E2F-4FCF-E4DA3B7A8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3028" y="0"/>
            <a:ext cx="12191980" cy="685671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0BFA1BB-B142-E1A6-C43B-0BC81FB5D3BE}"/>
              </a:ext>
            </a:extLst>
          </p:cNvPr>
          <p:cNvSpPr txBox="1">
            <a:spLocks/>
          </p:cNvSpPr>
          <p:nvPr/>
        </p:nvSpPr>
        <p:spPr>
          <a:xfrm>
            <a:off x="0" y="705129"/>
            <a:ext cx="12192000" cy="6152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4D22E-CF94-4ABE-0303-F0995BEE9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9" y="24156"/>
            <a:ext cx="650725" cy="652972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404FE2DC-EEFC-3B41-01AD-307C1D3E6745}"/>
              </a:ext>
            </a:extLst>
          </p:cNvPr>
          <p:cNvSpPr txBox="1"/>
          <p:nvPr/>
        </p:nvSpPr>
        <p:spPr>
          <a:xfrm>
            <a:off x="779514" y="935320"/>
            <a:ext cx="11258977" cy="1371885"/>
          </a:xfrm>
          <a:prstGeom prst="rect">
            <a:avLst/>
          </a:prstGeom>
        </p:spPr>
        <p:txBody>
          <a:bodyPr vert="horz" wrap="square" lIns="0" tIns="22577" rIns="0" bIns="0" rtlCol="0">
            <a:spAutoFit/>
          </a:bodyPr>
          <a:lstStyle/>
          <a:p>
            <a:pPr marL="112884">
              <a:spcBef>
                <a:spcPts val="178"/>
              </a:spcBef>
            </a:pPr>
            <a:r>
              <a:rPr lang="mn-MN" sz="5400" dirty="0">
                <a:solidFill>
                  <a:srgbClr val="001F60"/>
                </a:solidFill>
              </a:rPr>
              <a:t>Шийдвэрлэх асуудал</a:t>
            </a:r>
          </a:p>
          <a:p>
            <a:pPr marL="112884">
              <a:spcBef>
                <a:spcPts val="178"/>
              </a:spcBef>
            </a:pPr>
            <a:endParaRPr lang="mn-M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59743871-4F3C-70FE-426F-7B68DFDE707C}"/>
              </a:ext>
            </a:extLst>
          </p:cNvPr>
          <p:cNvSpPr txBox="1"/>
          <p:nvPr/>
        </p:nvSpPr>
        <p:spPr>
          <a:xfrm>
            <a:off x="9539765" y="124069"/>
            <a:ext cx="2238166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МУССХолбоо НҮТББ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mn-MN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endParaRPr lang="mn-MN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endParaRPr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16A97E-BB04-F3F2-B255-D37DB55BD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31" y="1921446"/>
            <a:ext cx="11258976" cy="4525073"/>
          </a:xfrm>
        </p:spPr>
        <p:txBody>
          <a:bodyPr>
            <a:normAutofit fontScale="92500" lnSpcReduction="10000"/>
          </a:bodyPr>
          <a:lstStyle/>
          <a:p>
            <a:pPr marL="914400" indent="-914400">
              <a:buFont typeface="+mj-lt"/>
              <a:buAutoNum type="arabicPeriod"/>
            </a:pPr>
            <a:r>
              <a:rPr lang="mn-MN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2,0 сая-ЕНБ цалин</a:t>
            </a:r>
            <a:r>
              <a:rPr lang="en-GB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mn-MN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Одоо сарын 1,5 сая байгаа</a:t>
            </a:r>
          </a:p>
          <a:p>
            <a:pPr marL="914400" indent="-914400">
              <a:buFont typeface="+mj-lt"/>
              <a:buAutoNum type="arabicPeriod"/>
            </a:pPr>
            <a:r>
              <a:rPr lang="mn-MN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Гэрээт нягтлангийн цалин: </a:t>
            </a:r>
            <a:r>
              <a:rPr lang="mn-MN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Улирлын 1,2 сая төгрөг</a:t>
            </a:r>
          </a:p>
          <a:p>
            <a:pPr marL="914400" indent="-914400">
              <a:buFont typeface="+mj-lt"/>
              <a:buAutoNum type="arabicPeriod"/>
            </a:pPr>
            <a:r>
              <a:rPr lang="mn-MN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Өр авлага барагдуулах чиглэлээр</a:t>
            </a:r>
            <a:r>
              <a:rPr lang="en-GB" sz="2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mn-MN" sz="2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ЕНБД- аар ажиллаж байсан Х.Энхмандахаас авах авлагыг ямар хэлбэрээр барагдуулах талаар шийдвэр гаргах.</a:t>
            </a:r>
          </a:p>
          <a:p>
            <a:pPr marL="914400" indent="-914400">
              <a:buFont typeface="+mj-lt"/>
              <a:buAutoNum type="arabicPeriod"/>
            </a:pPr>
            <a:r>
              <a:rPr lang="mn-MN" sz="19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Мастерсын болон Задгай усанд сэлэлтийн </a:t>
            </a:r>
            <a:r>
              <a:rPr lang="mn-MN" sz="19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холбоотой ямар түвшинд хамтран </a:t>
            </a:r>
            <a:r>
              <a:rPr lang="mn-MN" sz="19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ажиллах талаар Гүйцэтгэх удирдлагад </a:t>
            </a:r>
            <a:r>
              <a:rPr lang="mn-MN" sz="19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чиглэл өгөх.</a:t>
            </a:r>
            <a:endParaRPr lang="mn-MN" sz="19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>
              <a:buFont typeface="+mj-lt"/>
              <a:buAutoNum type="arabicPeriod"/>
            </a:pPr>
            <a:endParaRPr lang="mn-MN" sz="2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sz="2500" dirty="0">
              <a:solidFill>
                <a:srgbClr val="002060"/>
              </a:solidFill>
              <a:latin typeface="Symbol" panose="05050102010706020507" pitchFamily="18" charset="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3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Дотоодын тэмцээн, уралдаан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21206" y="1493241"/>
            <a:ext cx="7959854" cy="12728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  <a:defRPr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Насанд хүрэгчдийн УАШТ-2024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т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эмцээнийг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 оны 01 сарын 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-21 өдрүүдэд 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Өмнөговь аймгийн Даланзадгад хотод зохион байгуулсан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Насны ангилал: 14+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  <a:defRPr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Оролцсон баг-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			Тамирчид- 104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600"/>
              </a:spcAft>
              <a:buNone/>
              <a:defRPr/>
            </a:pPr>
            <a:endParaRPr lang="mn-MN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spcAft>
                <a:spcPts val="600"/>
              </a:spcAft>
              <a:buNone/>
              <a:defRPr/>
            </a:pPr>
            <a:endParaRPr lang="mn-MN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spcAft>
                <a:spcPts val="600"/>
              </a:spcAft>
              <a:buNone/>
              <a:defRPr/>
            </a:pPr>
            <a:endParaRPr lang="mn-MN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spcAft>
                <a:spcPts val="600"/>
              </a:spcAft>
              <a:buNone/>
              <a:defRPr/>
            </a:pPr>
            <a:endParaRPr lang="mn-MN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F4DE5F-EDC6-4F68-902E-7104CE24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193530" y="1465250"/>
            <a:ext cx="2122170" cy="1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A8EC-8B26-4EEF-8E36-5398840C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1510" y="2981209"/>
            <a:ext cx="2354580" cy="1413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DF3D30-B160-420B-B2BB-A736CF5B37D0}"/>
              </a:ext>
            </a:extLst>
          </p:cNvPr>
          <p:cNvSpPr txBox="1"/>
          <p:nvPr/>
        </p:nvSpPr>
        <p:spPr>
          <a:xfrm>
            <a:off x="3418399" y="2993873"/>
            <a:ext cx="795985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“Өсвөр үе-Залуучуудын УАШТ-2024” УАШТ, 2024 оны 03 сарын 29-31-ний өдөр</a:t>
            </a:r>
          </a:p>
          <a:p>
            <a:pPr algn="just"/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Эрдэнэт хотын Хангарьд спортын ордны бассейн.  Тэмцээнийг анх удаа тамирчдын амрах байртайгаар зохион байгуулсан.</a:t>
            </a:r>
          </a:p>
          <a:p>
            <a:pPr algn="just"/>
            <a:endParaRPr lang="mn-MN" sz="1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Оролцсон баг -  24		Тамирчид - 460</a:t>
            </a:r>
            <a:endParaRPr lang="en-US" sz="1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1B24AF-92BA-4931-94BE-A2AD99F2FA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93531" y="4761751"/>
            <a:ext cx="2122169" cy="12703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2A52E1-1158-47C2-947B-C7600C5DE151}"/>
              </a:ext>
            </a:extLst>
          </p:cNvPr>
          <p:cNvSpPr txBox="1"/>
          <p:nvPr/>
        </p:nvSpPr>
        <p:spPr>
          <a:xfrm>
            <a:off x="651510" y="4814812"/>
            <a:ext cx="83324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“Мастерсын улсын аварга шалгаруулах тэмцээн”, 2024 оны 06 сарын 08-09 өдөр. Өвөрхангай аймаг,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Арвайхээр хотын усан спорт сургалтын төв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mn-MN" sz="1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mn-MN" sz="1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Оролцсон баг- 13			Тамирчид- 119</a:t>
            </a:r>
            <a:endParaRPr lang="en-US" sz="1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Дотоодын тэмцээн, уралдаан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21206" y="1493241"/>
            <a:ext cx="7959854" cy="1272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Aft>
                <a:spcPts val="600"/>
              </a:spcAft>
              <a:buNone/>
              <a:defRPr/>
            </a:pPr>
            <a:endParaRPr lang="mn-MN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F4DE5F-EDC6-4F68-902E-7104CE24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178290" y="1561277"/>
            <a:ext cx="2094304" cy="13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A8EC-8B26-4EEF-8E36-5398840C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9406" y="4572001"/>
            <a:ext cx="2347491" cy="1653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DF3D30-B160-420B-B2BB-A736CF5B37D0}"/>
              </a:ext>
            </a:extLst>
          </p:cNvPr>
          <p:cNvSpPr txBox="1"/>
          <p:nvPr/>
        </p:nvSpPr>
        <p:spPr>
          <a:xfrm>
            <a:off x="628650" y="3327720"/>
            <a:ext cx="10643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Клубуудын  нэрэмжит  тэмцээн</a:t>
            </a:r>
          </a:p>
          <a:p>
            <a:pPr algn="just"/>
            <a:endParaRPr lang="mn-MN" sz="1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“Сэлэм загас” клуб </a:t>
            </a: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 </a:t>
            </a:r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</a:t>
            </a: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“Хангарьд” клуб </a:t>
            </a: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 </a:t>
            </a:r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</a:t>
            </a: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“Эс-Эс” клуб </a:t>
            </a: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(12 </a:t>
            </a:r>
            <a:r>
              <a:rPr lang="mn-MN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</a:t>
            </a:r>
            <a:r>
              <a:rPr lang="en-US" sz="17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mn-MN" sz="17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1B24AF-92BA-4931-94BE-A2AD99F2FA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58951" y="4572001"/>
            <a:ext cx="2313644" cy="1653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FE90D-B3C4-4595-BA3A-232C408EE0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12737" y="4572000"/>
            <a:ext cx="3720220" cy="1653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D445A7-03B2-4946-8EE6-6A58A4736875}"/>
              </a:ext>
            </a:extLst>
          </p:cNvPr>
          <p:cNvSpPr txBox="1"/>
          <p:nvPr/>
        </p:nvSpPr>
        <p:spPr>
          <a:xfrm>
            <a:off x="758571" y="1561277"/>
            <a:ext cx="807110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МУССХ-ны Ерөнхийлөгчийн нэрэмжит цомын тэмцээн, 2024 оны 11 сарын 01-03 өдөр.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Баянгол дүүргийн Биеийн тамир спортын газрын бассейн. </a:t>
            </a:r>
            <a:endParaRPr kumimoji="0" lang="mn-MN" sz="1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n-MN" sz="1700" b="1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Оролцсон баг- 27			Тамирчид- 494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9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375485"/>
            <a:ext cx="6877119" cy="640080"/>
          </a:xfrm>
        </p:spPr>
        <p:txBody>
          <a:bodyPr/>
          <a:lstStyle/>
          <a:p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Гадаадын тэмцээн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Content Placeholder 17"/>
          <p:cNvSpPr txBox="1">
            <a:spLocks/>
          </p:cNvSpPr>
          <p:nvPr/>
        </p:nvSpPr>
        <p:spPr>
          <a:xfrm>
            <a:off x="1158846" y="1546416"/>
            <a:ext cx="6747866" cy="885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Doha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-2024 (2 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арын 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8) 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Дэлхийн аварга шалгаруулах тэмцээнд 4 Тамирчин + 2 Дасгалжуулагч оролцож манай тамирчид 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улсын рекордыг шинэчлэн тогтоосон</a:t>
            </a:r>
          </a:p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5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 descr="Small circle with number 1 inside  indicating step 1"/>
          <p:cNvGrpSpPr/>
          <p:nvPr/>
        </p:nvGrpSpPr>
        <p:grpSpPr bwMode="blackWhite">
          <a:xfrm>
            <a:off x="529024" y="1784395"/>
            <a:ext cx="558179" cy="409838"/>
            <a:chOff x="6953426" y="711274"/>
            <a:chExt cx="558179" cy="409838"/>
          </a:xfrm>
        </p:grpSpPr>
        <p:sp>
          <p:nvSpPr>
            <p:cNvPr id="19" name="Oval 18" descr="Small circle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 descr="Number 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21" name="Content Placeholder 17"/>
          <p:cNvSpPr txBox="1">
            <a:spLocks/>
          </p:cNvSpPr>
          <p:nvPr/>
        </p:nvSpPr>
        <p:spPr>
          <a:xfrm>
            <a:off x="1056513" y="1785837"/>
            <a:ext cx="4585731" cy="768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Segoe UI"/>
            </a:endParaRPr>
          </a:p>
        </p:txBody>
      </p:sp>
      <p:grpSp>
        <p:nvGrpSpPr>
          <p:cNvPr id="33" name="Group 32" descr="Small circle with number 2 inside  indicating step 2"/>
          <p:cNvGrpSpPr/>
          <p:nvPr/>
        </p:nvGrpSpPr>
        <p:grpSpPr bwMode="blackWhite">
          <a:xfrm>
            <a:off x="549249" y="3855157"/>
            <a:ext cx="558179" cy="409838"/>
            <a:chOff x="6953426" y="968214"/>
            <a:chExt cx="558179" cy="409838"/>
          </a:xfrm>
        </p:grpSpPr>
        <p:sp>
          <p:nvSpPr>
            <p:cNvPr id="34" name="Oval 33" descr="Small circle"/>
            <p:cNvSpPr/>
            <p:nvPr/>
          </p:nvSpPr>
          <p:spPr bwMode="blackWhite">
            <a:xfrm>
              <a:off x="7025069" y="96821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 descr="Number 2"/>
            <p:cNvSpPr txBox="1">
              <a:spLocks noChangeAspect="1"/>
            </p:cNvSpPr>
            <p:nvPr/>
          </p:nvSpPr>
          <p:spPr bwMode="blackWhite">
            <a:xfrm>
              <a:off x="6953426" y="988467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n-MN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36" name="Content Placeholder 17"/>
          <p:cNvSpPr txBox="1">
            <a:spLocks/>
          </p:cNvSpPr>
          <p:nvPr/>
        </p:nvSpPr>
        <p:spPr>
          <a:xfrm>
            <a:off x="1056513" y="2616889"/>
            <a:ext cx="4504252" cy="1065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2000"/>
              </a:spcAft>
              <a:buNone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Content Placeholder 17"/>
          <p:cNvSpPr txBox="1">
            <a:spLocks/>
          </p:cNvSpPr>
          <p:nvPr/>
        </p:nvSpPr>
        <p:spPr>
          <a:xfrm>
            <a:off x="1056513" y="4302018"/>
            <a:ext cx="4504252" cy="76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Segoe UI"/>
            </a:endParaRPr>
          </a:p>
        </p:txBody>
      </p:sp>
      <p:grpSp>
        <p:nvGrpSpPr>
          <p:cNvPr id="37" name="Group 36" descr="Small circle with number 4 inside  indicating step 4"/>
          <p:cNvGrpSpPr/>
          <p:nvPr/>
        </p:nvGrpSpPr>
        <p:grpSpPr bwMode="blackWhite">
          <a:xfrm>
            <a:off x="550993" y="5857088"/>
            <a:ext cx="558179" cy="409838"/>
            <a:chOff x="6940786" y="711274"/>
            <a:chExt cx="558179" cy="409838"/>
          </a:xfrm>
        </p:grpSpPr>
        <p:sp>
          <p:nvSpPr>
            <p:cNvPr id="38" name="Oval 37" descr="Small circle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 descr="Number 4"/>
            <p:cNvSpPr txBox="1">
              <a:spLocks noChangeAspect="1"/>
            </p:cNvSpPr>
            <p:nvPr/>
          </p:nvSpPr>
          <p:spPr bwMode="blackWhite">
            <a:xfrm>
              <a:off x="6940786" y="72053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5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01050" y="1350307"/>
            <a:ext cx="2370314" cy="15802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01049" y="2966245"/>
            <a:ext cx="2370315" cy="15802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8F0EF83-23A2-432C-99CC-060DA23F8157}"/>
              </a:ext>
            </a:extLst>
          </p:cNvPr>
          <p:cNvSpPr txBox="1"/>
          <p:nvPr/>
        </p:nvSpPr>
        <p:spPr>
          <a:xfrm>
            <a:off x="1107428" y="3519125"/>
            <a:ext cx="6799284" cy="1354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800"/>
              </a:spcAft>
            </a:pP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“Парис-2024” 33 дахь зуны спортын Олимпын болон паралимпын наадамд Монгол улсын усанд сэлэлтийн спортын баг тамирчин Б.Энххүслэн, Б.Энхтамир, Х.Номуун, дасгалжуулагч О.Баттулга, ЕНБД М.Энхбаатар нарын бүрэлдэхүүнтэй амжилттай оролцлоо.2 рекорд амжилтыг шинэчлэн тогтоосон. 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5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56798-910C-4666-8262-B40E8895BF2E}"/>
              </a:ext>
            </a:extLst>
          </p:cNvPr>
          <p:cNvSpPr txBox="1"/>
          <p:nvPr/>
        </p:nvSpPr>
        <p:spPr>
          <a:xfrm>
            <a:off x="1142308" y="4661900"/>
            <a:ext cx="6799284" cy="82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БНХАУ-ын Шанхай хот, 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БНСУ-ын Инчеон хот, Сингапур улсад “Дэлхийн цом-2024” усанд сэлэлтийн цуврал тэмцээн 2024 оны 10-11 сард зохион байгуулагдсан. Нийт 44 тамирчин, 7 дасгалжуулагч оролцсон. </a:t>
            </a:r>
            <a:endParaRPr lang="en-US" sz="15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 descr="Small circle with number 2 inside  indicating step 2">
            <a:extLst>
              <a:ext uri="{FF2B5EF4-FFF2-40B4-BE49-F238E27FC236}">
                <a16:creationId xmlns:a16="http://schemas.microsoft.com/office/drawing/2014/main" id="{B086192D-9554-4099-9F13-2274FCB92AEF}"/>
              </a:ext>
            </a:extLst>
          </p:cNvPr>
          <p:cNvGrpSpPr/>
          <p:nvPr/>
        </p:nvGrpSpPr>
        <p:grpSpPr bwMode="blackWhite">
          <a:xfrm>
            <a:off x="521207" y="2676596"/>
            <a:ext cx="558179" cy="409838"/>
            <a:chOff x="6953426" y="968214"/>
            <a:chExt cx="558179" cy="409838"/>
          </a:xfrm>
        </p:grpSpPr>
        <p:sp>
          <p:nvSpPr>
            <p:cNvPr id="45" name="Oval 44" descr="Small circle">
              <a:extLst>
                <a:ext uri="{FF2B5EF4-FFF2-40B4-BE49-F238E27FC236}">
                  <a16:creationId xmlns:a16="http://schemas.microsoft.com/office/drawing/2014/main" id="{48FB81BC-3C01-4B85-BDB3-4BB8CF792C7B}"/>
                </a:ext>
              </a:extLst>
            </p:cNvPr>
            <p:cNvSpPr/>
            <p:nvPr/>
          </p:nvSpPr>
          <p:spPr bwMode="blackWhite">
            <a:xfrm>
              <a:off x="7025069" y="96821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 descr="Number 2">
              <a:extLst>
                <a:ext uri="{FF2B5EF4-FFF2-40B4-BE49-F238E27FC236}">
                  <a16:creationId xmlns:a16="http://schemas.microsoft.com/office/drawing/2014/main" id="{62596255-9BBE-42BC-ACF2-865B8D9A0195}"/>
                </a:ext>
              </a:extLst>
            </p:cNvPr>
            <p:cNvSpPr txBox="1">
              <a:spLocks noChangeAspect="1"/>
            </p:cNvSpPr>
            <p:nvPr/>
          </p:nvSpPr>
          <p:spPr bwMode="blackWhite">
            <a:xfrm>
              <a:off x="6953426" y="988467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DB35A0D-7960-43A1-B13E-EE2EEFC435CC}"/>
              </a:ext>
            </a:extLst>
          </p:cNvPr>
          <p:cNvSpPr txBox="1"/>
          <p:nvPr/>
        </p:nvSpPr>
        <p:spPr>
          <a:xfrm>
            <a:off x="1142308" y="2406512"/>
            <a:ext cx="67478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800"/>
              </a:spcAft>
            </a:pP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Clark-2023 (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сарын 26-29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Филипин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улсад 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зохион байгуулагдах Өсвөр үе- Залуучуудын Азийн аварга шалгаруулах тэмцээнд Монгол улсын 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тамирчин </a:t>
            </a:r>
            <a:r>
              <a:rPr lang="en-US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албаны хүний бүрэлдэхүүнтэйгээр оролц</a:t>
            </a:r>
            <a:r>
              <a:rPr lang="mn-MN" sz="15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ож 2 хүрэл медалийг хүртэж багийн дүнгээр 16-р байранд эрэмблэгдсэн</a:t>
            </a:r>
            <a:endParaRPr lang="en-US" sz="15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0313B-17D3-42C5-8238-A775765BE6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62501" y="4592174"/>
            <a:ext cx="2247408" cy="1580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2C79EF-865E-434C-8519-9D159A2D9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41" y="4878037"/>
            <a:ext cx="560881" cy="4938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53BE86-7254-409A-8225-3DF15AE60D53}"/>
              </a:ext>
            </a:extLst>
          </p:cNvPr>
          <p:cNvSpPr txBox="1"/>
          <p:nvPr/>
        </p:nvSpPr>
        <p:spPr>
          <a:xfrm>
            <a:off x="1158846" y="5577536"/>
            <a:ext cx="6747866" cy="82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Унгар, Будапешт-2024 ДАШТ  2024 оны 12 сарын 10-15-ны өдөр.  4 тамирчин, 3 дасгалжуулагч, Албаны хүн 1, Шүүгчдийн зөвлөлийн гишүүн 1,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MNB Sports </a:t>
            </a:r>
            <a:r>
              <a:rPr kumimoji="0" lang="mn-MN" sz="1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сэтгүүлч 1. Нийт 10 хүний бүрэлдэхүүнтэй оролцсон.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Дотоод ажил, зохион байгуулалт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41610" y="1431010"/>
            <a:ext cx="4557164" cy="479088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МУССХ-ны тамирчдын “Насны бүлгийн шалгуур цагийн үзүүлэлт”-ийг Дасгалжуулагчдын зөвлөлтэй хамтран боловсруулж УЗ-өөр батлуулсан.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МУССХ-ны “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Гишүүнчлэлийн журам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”-ыг </a:t>
            </a:r>
            <a:r>
              <a:rPr lang="mn-MN" sz="18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УЗ-өөр батлуулсан.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МУССХ-ны “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 сэлж сурлаа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хөтөлбөрийн удирдамжийг УЗ-өөр батлуулсан.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МУССХ-ны “Оны тамирчин шалгаруулах журам”-ыг УЗ-өөр батлуулсан. </a:t>
            </a:r>
            <a:endParaRPr lang="mn-MN" sz="1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 оны Улсын чанартай бүх тэмцээний хуваарийг 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УЗ-өөр батлуулсан</a:t>
            </a: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МУССХ-ны “Допингийн эсрэг дүрэм”-ийг УЗ-өөр батлуулсан.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МУССХ-ны “Мөнгөн урамшуулал олгох журам”-ыг УЗ-өөр батлуулсан.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mn-MN" sz="1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МҮОХ-ны байранд Холбооны ажлын өрөөтэй болсон. 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fficeArt object" descr="Image">
            <a:extLst>
              <a:ext uri="{FF2B5EF4-FFF2-40B4-BE49-F238E27FC236}">
                <a16:creationId xmlns:a16="http://schemas.microsoft.com/office/drawing/2014/main" id="{D7ABEE39-50F8-4CA0-99CA-5E91A4D984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13294" y="1431009"/>
            <a:ext cx="4016188" cy="353543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EC4B71-2F8B-4A76-AAF2-182BA592C5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73035" y="3224555"/>
            <a:ext cx="3447684" cy="304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Сургалт, сурталчилгаа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41609" y="1431010"/>
            <a:ext cx="5111046" cy="4978934"/>
          </a:xfr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Aquatics-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ын Олон улсын 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дүгээр түвшний Шүүгчдийн сургалтыг зохион байгуулсан. Монгол улсаас 26 шүүгч, БНСУ-аас 1 шүүгч оролцсон.                              Сургагч багш: 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Vadim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Aquatics-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ын сургагч багштай Дасгалжуулагчдын сургалтыг 7 хоногийн хугацаатай зохион байгуулсан. Нийт 30 багш дасгалжуулагч хамрагдсан. ОУОХ-ны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Solidarity fund 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болон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Aquatics-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аас санхүүгийн дэмжлэг авсан. 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Сургагч багш: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Onsoy</a:t>
            </a: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B7A9B5-D03A-487E-A31E-3D97E22DE1E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/>
          <a:stretch/>
        </p:blipFill>
        <p:spPr>
          <a:xfrm>
            <a:off x="6665010" y="1431010"/>
            <a:ext cx="4244055" cy="262893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46E1DE-FEC5-423F-A23E-AB2629E0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65010" y="4418174"/>
            <a:ext cx="4244055" cy="18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Сургалт, сурталчилгаа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41609" y="1431011"/>
            <a:ext cx="7488486" cy="1378692"/>
          </a:xfrm>
        </p:spPr>
        <p:txBody>
          <a:bodyPr vert="horz" lIns="91440" tIns="45720" rIns="91440" bIns="45720" rtlCol="0">
            <a:noAutofit/>
          </a:bodyPr>
          <a:lstStyle/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Малайзын Куала Лумпур хотод зохион байгуулагдсан Азийн Олимпын зөвлөлийн дасгалжуулагч, шүүгчдэд зориулсан сургалтанд дасгалжуулагч Э.Хулан,  шүүгч Д. Тэмүүлэн нар хамрагдсан. 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B7A9B5-D03A-487E-A31E-3D97E22DE1E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/>
          <a:stretch/>
        </p:blipFill>
        <p:spPr>
          <a:xfrm>
            <a:off x="8435078" y="1302164"/>
            <a:ext cx="2933206" cy="195642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46E1DE-FEC5-423F-A23E-AB2629E0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86685" y="2963487"/>
            <a:ext cx="2933205" cy="2199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16889-4004-4D96-ABFE-B666E9A085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58782" y="4453518"/>
            <a:ext cx="3655806" cy="1956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49858D-FCC8-4F7A-AD40-81D1852FC21A}"/>
              </a:ext>
            </a:extLst>
          </p:cNvPr>
          <p:cNvSpPr txBox="1"/>
          <p:nvPr/>
        </p:nvSpPr>
        <p:spPr>
          <a:xfrm>
            <a:off x="547321" y="3003866"/>
            <a:ext cx="704337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МУССХ-ны “Допингийн эсрэг дүрэм” батлагдсантай холбогдуулан сургалт сурталчилгааны ажлыг Допингийн эсрэг Үндэсний төвийн сургагч багштай хамтран зохион байгуулсан.</a:t>
            </a:r>
            <a:endParaRPr lang="mn-MN" sz="1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E603E-BD49-4B9E-921A-286F9331C9D3}"/>
              </a:ext>
            </a:extLst>
          </p:cNvPr>
          <p:cNvSpPr txBox="1"/>
          <p:nvPr/>
        </p:nvSpPr>
        <p:spPr>
          <a:xfrm>
            <a:off x="615608" y="4657646"/>
            <a:ext cx="493729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mn-M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МУССХ-ны залуу багш дасгалжуулагчдад зориулсан сургалтыг Э.Хулангийн удирдлага доор зохион байгуулсан. </a:t>
            </a:r>
          </a:p>
        </p:txBody>
      </p:sp>
    </p:spTree>
    <p:extLst>
      <p:ext uri="{BB962C8B-B14F-4D97-AF65-F5344CB8AC3E}">
        <p14:creationId xmlns:p14="http://schemas.microsoft.com/office/powerpoint/2010/main" val="19077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Сургалт, сурталчилгаа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41609" y="1431010"/>
            <a:ext cx="6557460" cy="3022507"/>
          </a:xfrm>
        </p:spPr>
        <p:txBody>
          <a:bodyPr vert="horz" lIns="91440" tIns="45720" rIns="91440" bIns="45720" rtlCol="0">
            <a:noAutofit/>
          </a:bodyPr>
          <a:lstStyle/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MNB 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 сувгийн хамт олонтой маш сайн хамтын ажиллагааг өрнүүлсэн. Үүнд: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МУССХ-ны 2024 оны “Өсвөр үе-Залуучуудын УАШТ”-ий 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дугаар нэвтрүүлэг, сурвалжлага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mn-MN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Будапешт-2024 ДАШТ-д 1 сурвалжлагчийг авч явсан бөгөөд 4 удаагийн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мэдээг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MNB </a:t>
            </a:r>
            <a:r>
              <a:rPr lang="mn-MN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Мэдээ хөтөлбөрөөр гаргаж 1 бүрэн нэвтрүүлгийг бэлтгэсэн.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mn-MN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endParaRPr lang="mn-MN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mn-MN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endParaRPr lang="mn-MN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mn-MN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B7A9B5-D03A-487E-A31E-3D97E22DE1E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/>
          <a:stretch/>
        </p:blipFill>
        <p:spPr>
          <a:xfrm>
            <a:off x="9332852" y="1156850"/>
            <a:ext cx="2608568" cy="195642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46E1DE-FEC5-423F-A23E-AB2629E0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40416" y="2784577"/>
            <a:ext cx="2783925" cy="185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16889-4004-4D96-ABFE-B666E9A085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99069" y="4377605"/>
            <a:ext cx="3299464" cy="1855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E603E-BD49-4B9E-921A-286F9331C9D3}"/>
              </a:ext>
            </a:extLst>
          </p:cNvPr>
          <p:cNvSpPr txBox="1"/>
          <p:nvPr/>
        </p:nvSpPr>
        <p:spPr>
          <a:xfrm>
            <a:off x="615608" y="4657646"/>
            <a:ext cx="548039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mn-MN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удаагийн ярилцлага, нэвтрүүлэгт оролцож холбооны үйл ажиллагаа болон усан спортын арга хэмжээг сурталчилах ажлыг зохион байгуулсан. </a:t>
            </a:r>
            <a:endParaRPr kumimoji="0" lang="mn-M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b="1" dirty="0">
                <a:solidFill>
                  <a:schemeClr val="accent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Гадаад харилцаа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Content Placeholder 17"/>
          <p:cNvSpPr txBox="1">
            <a:spLocks/>
          </p:cNvSpPr>
          <p:nvPr/>
        </p:nvSpPr>
        <p:spPr>
          <a:xfrm>
            <a:off x="541609" y="1455491"/>
            <a:ext cx="5110161" cy="47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/>
          </a:p>
        </p:txBody>
      </p:sp>
      <p:grpSp>
        <p:nvGrpSpPr>
          <p:cNvPr id="13" name="Group 12" descr="Small circle with number 1 inside  indicating step 1"/>
          <p:cNvGrpSpPr/>
          <p:nvPr/>
        </p:nvGrpSpPr>
        <p:grpSpPr bwMode="blackWhite">
          <a:xfrm>
            <a:off x="554687" y="1665966"/>
            <a:ext cx="558179" cy="409838"/>
            <a:chOff x="6953426" y="711274"/>
            <a:chExt cx="558179" cy="409838"/>
          </a:xfrm>
        </p:grpSpPr>
        <p:sp>
          <p:nvSpPr>
            <p:cNvPr id="14" name="Oval 13" descr="Small circle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 descr="Number 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3606804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 descr="Small circle with number 2 inside  indicating step 2"/>
          <p:cNvGrpSpPr/>
          <p:nvPr/>
        </p:nvGrpSpPr>
        <p:grpSpPr bwMode="blackWhite">
          <a:xfrm>
            <a:off x="557215" y="2531335"/>
            <a:ext cx="558179" cy="409838"/>
            <a:chOff x="6953426" y="711274"/>
            <a:chExt cx="558179" cy="409838"/>
          </a:xfrm>
        </p:grpSpPr>
        <p:sp>
          <p:nvSpPr>
            <p:cNvPr id="23" name="Oval 22" descr="Small circle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 descr="Number 2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25" name="Content Placeholder 17"/>
          <p:cNvSpPr txBox="1">
            <a:spLocks/>
          </p:cNvSpPr>
          <p:nvPr/>
        </p:nvSpPr>
        <p:spPr>
          <a:xfrm>
            <a:off x="1066038" y="2936927"/>
            <a:ext cx="2651153" cy="1456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6" name="Group 25" descr="Small circle with number 3 inside  indicating step 3"/>
          <p:cNvGrpSpPr/>
          <p:nvPr/>
        </p:nvGrpSpPr>
        <p:grpSpPr bwMode="blackWhite">
          <a:xfrm>
            <a:off x="549881" y="3560323"/>
            <a:ext cx="558179" cy="409838"/>
            <a:chOff x="6953426" y="711274"/>
            <a:chExt cx="558179" cy="409838"/>
          </a:xfrm>
        </p:grpSpPr>
        <p:sp>
          <p:nvSpPr>
            <p:cNvPr id="27" name="Oval 26" descr="Small circle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 descr="Number 3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29" name="Content Placeholder 17"/>
          <p:cNvSpPr txBox="1">
            <a:spLocks/>
          </p:cNvSpPr>
          <p:nvPr/>
        </p:nvSpPr>
        <p:spPr>
          <a:xfrm>
            <a:off x="1122945" y="4171158"/>
            <a:ext cx="6008004" cy="1363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mn-MN" sz="16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Холбооны засаглалын үнэлгээг 11-ээс 14 оноо хүртэл нэмэгдүүлсэн үр дүнгээр 2025 онд 30,000 АМ долларын санхүүжилт авах эрхээ авсан. Эхний ээлжийн санхүүжилт болох 20</a:t>
            </a:r>
            <a:r>
              <a:rPr lang="en-US" sz="16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mn-MN" sz="16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mn-MN" sz="16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 долларын санхүүжилт орж ирсэн.  </a:t>
            </a:r>
            <a:endParaRPr kumimoji="0" lang="mn-MN" sz="1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17"/>
          <p:cNvSpPr txBox="1">
            <a:spLocks/>
          </p:cNvSpPr>
          <p:nvPr/>
        </p:nvSpPr>
        <p:spPr>
          <a:xfrm>
            <a:off x="581891" y="5769033"/>
            <a:ext cx="3493298" cy="75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46720" y="3975665"/>
            <a:ext cx="3002543" cy="20016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4D0311-232C-4743-BBC8-2D24AB2D3D1F}"/>
              </a:ext>
            </a:extLst>
          </p:cNvPr>
          <p:cNvSpPr txBox="1"/>
          <p:nvPr/>
        </p:nvSpPr>
        <p:spPr>
          <a:xfrm>
            <a:off x="1066038" y="1464803"/>
            <a:ext cx="6096000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n-MN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оны 04 сарын 26 -ны өдөр Тайланд улсын нийслэл Бангкок хотод зохион байгуулагдсан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Asia Aquatics 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буюу Азийн усан спортын холбооны сонгуульт Их хурал д оролцсон. </a:t>
            </a:r>
            <a:endParaRPr lang="en-US" sz="16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1CAF4C-F795-4014-9413-47A0EFD77F6F}"/>
              </a:ext>
            </a:extLst>
          </p:cNvPr>
          <p:cNvSpPr txBox="1"/>
          <p:nvPr/>
        </p:nvSpPr>
        <p:spPr>
          <a:xfrm>
            <a:off x="1074640" y="2364872"/>
            <a:ext cx="6096000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n-MN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оны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Aquatics-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аас хэрэгжүүлсэн 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өтөлбөрөөс 30,000 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 долларын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санхүүжилт авсан бөгөөд тайлангаа амжилттай  хамгаалсан. </a:t>
            </a:r>
            <a:endParaRPr lang="en-US" sz="16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6FBB31-CF84-472A-811D-D09562E5427A}"/>
              </a:ext>
            </a:extLst>
          </p:cNvPr>
          <p:cNvSpPr txBox="1"/>
          <p:nvPr/>
        </p:nvSpPr>
        <p:spPr>
          <a:xfrm>
            <a:off x="1097281" y="3312246"/>
            <a:ext cx="6096000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Aquatics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ийн Тамирчны тэтгэлэгт хөтөлбөрт Б.Энхтамр хамрагдаж Австралийн Бонд их сургуулийн бэлтгэлийн баазад бэлтгэлээ эхлүүлсэн</a:t>
            </a:r>
          </a:p>
        </p:txBody>
      </p:sp>
      <p:grpSp>
        <p:nvGrpSpPr>
          <p:cNvPr id="35" name="Group 34" descr="Small circle with number 3 inside  indicating step 3">
            <a:extLst>
              <a:ext uri="{FF2B5EF4-FFF2-40B4-BE49-F238E27FC236}">
                <a16:creationId xmlns:a16="http://schemas.microsoft.com/office/drawing/2014/main" id="{F01F06E3-4BFC-4FD0-A75A-E310133E4ACC}"/>
              </a:ext>
            </a:extLst>
          </p:cNvPr>
          <p:cNvGrpSpPr/>
          <p:nvPr/>
        </p:nvGrpSpPr>
        <p:grpSpPr bwMode="blackWhite">
          <a:xfrm>
            <a:off x="584558" y="4563576"/>
            <a:ext cx="558179" cy="409838"/>
            <a:chOff x="6953426" y="711274"/>
            <a:chExt cx="558179" cy="409838"/>
          </a:xfrm>
        </p:grpSpPr>
        <p:sp>
          <p:nvSpPr>
            <p:cNvPr id="36" name="Oval 35" descr="Small circle">
              <a:extLst>
                <a:ext uri="{FF2B5EF4-FFF2-40B4-BE49-F238E27FC236}">
                  <a16:creationId xmlns:a16="http://schemas.microsoft.com/office/drawing/2014/main" id="{D1DC5B8F-163E-4622-AF5C-CEDDE8E9F6AD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 descr="Number 3">
              <a:extLst>
                <a:ext uri="{FF2B5EF4-FFF2-40B4-BE49-F238E27FC236}">
                  <a16:creationId xmlns:a16="http://schemas.microsoft.com/office/drawing/2014/main" id="{40101F8C-AFE1-4C28-9B68-557A047BF6BC}"/>
                </a:ext>
              </a:extLst>
            </p:cNvPr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4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37BF2-68BA-485E-B24C-AA32D076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6720" y="1713739"/>
            <a:ext cx="3002543" cy="2001695"/>
          </a:xfrm>
          <a:prstGeom prst="rect">
            <a:avLst/>
          </a:prstGeom>
        </p:spPr>
      </p:pic>
      <p:sp>
        <p:nvSpPr>
          <p:cNvPr id="33" name="Content Placeholder 17">
            <a:extLst>
              <a:ext uri="{FF2B5EF4-FFF2-40B4-BE49-F238E27FC236}">
                <a16:creationId xmlns:a16="http://schemas.microsoft.com/office/drawing/2014/main" id="{4EA27B72-5901-4B62-9CC2-8326B74BE57F}"/>
              </a:ext>
            </a:extLst>
          </p:cNvPr>
          <p:cNvSpPr txBox="1">
            <a:spLocks/>
          </p:cNvSpPr>
          <p:nvPr/>
        </p:nvSpPr>
        <p:spPr>
          <a:xfrm>
            <a:off x="562848" y="5918514"/>
            <a:ext cx="596543" cy="641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38" name="Group 37" descr="Small circle with number 3 inside  indicating step 3">
            <a:extLst>
              <a:ext uri="{FF2B5EF4-FFF2-40B4-BE49-F238E27FC236}">
                <a16:creationId xmlns:a16="http://schemas.microsoft.com/office/drawing/2014/main" id="{F47913F3-7CAC-45C9-B765-2C41797B4AD8}"/>
              </a:ext>
            </a:extLst>
          </p:cNvPr>
          <p:cNvGrpSpPr/>
          <p:nvPr/>
        </p:nvGrpSpPr>
        <p:grpSpPr bwMode="blackWhite">
          <a:xfrm>
            <a:off x="557215" y="5876245"/>
            <a:ext cx="558179" cy="409838"/>
            <a:chOff x="6953426" y="711274"/>
            <a:chExt cx="558179" cy="409838"/>
          </a:xfrm>
        </p:grpSpPr>
        <p:sp>
          <p:nvSpPr>
            <p:cNvPr id="39" name="Oval 38" descr="Small circle">
              <a:extLst>
                <a:ext uri="{FF2B5EF4-FFF2-40B4-BE49-F238E27FC236}">
                  <a16:creationId xmlns:a16="http://schemas.microsoft.com/office/drawing/2014/main" id="{A4C9E556-556D-48CC-8F62-3BCA04FAF333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 descr="Number 3">
              <a:extLst>
                <a:ext uri="{FF2B5EF4-FFF2-40B4-BE49-F238E27FC236}">
                  <a16:creationId xmlns:a16="http://schemas.microsoft.com/office/drawing/2014/main" id="{9072DB44-DE41-43AC-A8C8-973B8C8D5160}"/>
                </a:ext>
              </a:extLst>
            </p:cNvPr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n-MN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5</a:t>
              </a:r>
              <a:endPara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FD85E8-EF93-421D-8546-9581F31467C9}"/>
              </a:ext>
            </a:extLst>
          </p:cNvPr>
          <p:cNvSpPr txBox="1"/>
          <p:nvPr/>
        </p:nvSpPr>
        <p:spPr>
          <a:xfrm>
            <a:off x="1085663" y="5352633"/>
            <a:ext cx="5939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 Aquatics-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ын Ерөнхийлөгчтэй нийт 3 удаа албан ёсоор уулзаж Холбооны ажил хэргийн талаар мэдээлэл өгч ажилласан. </a:t>
            </a:r>
          </a:p>
          <a:p>
            <a:pPr algn="just"/>
            <a:r>
              <a:rPr lang="mn-MN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Мөн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Asia Aquatics-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ын ЕНБД болон Дэлхийн холбооны Ерөнхийлөгчөөр видео мэндчилгээ дэвшүүлэх ажлыг зохион байгуулсан.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https://www.facebook.com/reel/744374041019347</a:t>
            </a:r>
            <a:r>
              <a:rPr lang="mn-MN" sz="1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3360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108_Win32 v2" id="{08D89365-2E4C-432D-9349-8DF9B80AEEA1}" vid="{010FF314-90DF-4A21-BD0D-ADCBA34234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FC9C26-AD58-4393-99DE-F67958CF6A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3EE4EA-81C0-48D0-BEBD-A2EFD6B38B42}">
  <ds:schemaRefs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230e9df3-be65-4c73-a93b-d1236ebd677e"/>
    <ds:schemaRef ds:uri="71af3243-3dd4-4a8d-8c0d-dd76da1f02a5"/>
    <ds:schemaRef ds:uri="http://www.w3.org/XML/1998/namespace"/>
    <ds:schemaRef ds:uri="http://schemas.microsoft.com/office/2006/documentManagement/types"/>
    <ds:schemaRef ds:uri="16c05727-aa75-4e4a-9b5f-8a80a1165891"/>
    <ds:schemaRef ds:uri="http://schemas.microsoft.com/sharepoint/v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563EE24-83AF-4B4D-B45B-11D1ECD436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{FA290464-B069-4390-A490-821AC7B0770E}tf10001108_win32</Template>
  <TotalTime>2070</TotalTime>
  <Words>2328</Words>
  <Application>Microsoft Office PowerPoint</Application>
  <PresentationFormat>Widescreen</PresentationFormat>
  <Paragraphs>683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Roboto Light</vt:lpstr>
      <vt:lpstr>Segoe UI</vt:lpstr>
      <vt:lpstr>Segoe UI Light</vt:lpstr>
      <vt:lpstr>Segoe UI Semibold</vt:lpstr>
      <vt:lpstr>Symbol</vt:lpstr>
      <vt:lpstr>Tahoma</vt:lpstr>
      <vt:lpstr>Wingdings</vt:lpstr>
      <vt:lpstr>Custom</vt:lpstr>
      <vt:lpstr>МУССХ-ны Ерөнхий нарийн бичгийн дарга  М.Энхбаатарын ажлын тайлан</vt:lpstr>
      <vt:lpstr>Дотоодын тэмцээн, уралдаан </vt:lpstr>
      <vt:lpstr>Дотоодын тэмцээн, уралдаан </vt:lpstr>
      <vt:lpstr>Гадаадын тэмцээн</vt:lpstr>
      <vt:lpstr>Дотоод ажил, зохион байгуулалт</vt:lpstr>
      <vt:lpstr>Сургалт, сурталчилгаа</vt:lpstr>
      <vt:lpstr>Сургалт, сурталчилгаа</vt:lpstr>
      <vt:lpstr>Сургалт, сурталчилгаа</vt:lpstr>
      <vt:lpstr>Гадаад харилцаа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МУССХ-ны ЕНБД-ын үүрэг гүйцэтгэгч  М.Энхбаатарын ажлын товч тайлан</dc:title>
  <dc:creator>User</dc:creator>
  <cp:keywords/>
  <cp:lastModifiedBy>HP</cp:lastModifiedBy>
  <cp:revision>83</cp:revision>
  <cp:lastPrinted>2024-03-03T15:27:02Z</cp:lastPrinted>
  <dcterms:created xsi:type="dcterms:W3CDTF">2023-08-15T10:41:00Z</dcterms:created>
  <dcterms:modified xsi:type="dcterms:W3CDTF">2025-03-17T12:53:22Z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